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367" r:id="rId3"/>
    <p:sldId id="368" r:id="rId4"/>
    <p:sldId id="372" r:id="rId5"/>
    <p:sldId id="376" r:id="rId6"/>
    <p:sldId id="369" r:id="rId7"/>
    <p:sldId id="374" r:id="rId8"/>
    <p:sldId id="301" r:id="rId9"/>
    <p:sldId id="331" r:id="rId10"/>
    <p:sldId id="270" r:id="rId11"/>
    <p:sldId id="360" r:id="rId12"/>
    <p:sldId id="307" r:id="rId13"/>
    <p:sldId id="336" r:id="rId14"/>
    <p:sldId id="320" r:id="rId15"/>
    <p:sldId id="355" r:id="rId16"/>
    <p:sldId id="357" r:id="rId17"/>
    <p:sldId id="358" r:id="rId18"/>
    <p:sldId id="356" r:id="rId19"/>
    <p:sldId id="359" r:id="rId20"/>
    <p:sldId id="361" r:id="rId21"/>
    <p:sldId id="366" r:id="rId22"/>
    <p:sldId id="363" r:id="rId23"/>
    <p:sldId id="296" r:id="rId24"/>
    <p:sldId id="325" r:id="rId25"/>
    <p:sldId id="377" r:id="rId26"/>
    <p:sldId id="297"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Zettler" initials="LZ" lastIdx="2" clrIdx="0"/>
  <p:cmAuthor id="1" name="Devendra Borikar" initials="DB" lastIdx="2" clrIdx="1"/>
  <p:cmAuthor id="2" name="Jeff Avedesian" initials="JA" lastIdx="1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0955C"/>
    <a:srgbClr val="996633"/>
    <a:srgbClr val="C1DEF1"/>
    <a:srgbClr val="D5F4FB"/>
    <a:srgbClr val="B1D5ED"/>
    <a:srgbClr val="A9E0F9"/>
    <a:srgbClr val="0D82B7"/>
    <a:srgbClr val="068CFA"/>
    <a:srgbClr val="B1B1CB"/>
    <a:srgbClr val="06BAF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2364" y="-63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ED7E896A-B5A7-49F1-B1DE-E5879FB03832}" type="datetimeFigureOut">
              <a:rPr lang="en-US"/>
              <a:pPr>
                <a:defRPr/>
              </a:pPr>
              <a:t>7/2/2018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09CA6A3E-1EA1-4A45-8518-DB6DD7090A15}" type="slidenum">
              <a:rPr lang="en-US"/>
              <a:pPr>
                <a:defRPr/>
              </a:pPr>
              <a:t>‹#›</a:t>
            </a:fld>
            <a:endParaRPr lang="en-US"/>
          </a:p>
        </p:txBody>
      </p:sp>
    </p:spTree>
    <p:extLst>
      <p:ext uri="{BB962C8B-B14F-4D97-AF65-F5344CB8AC3E}">
        <p14:creationId xmlns:p14="http://schemas.microsoft.com/office/powerpoint/2010/main" xmlns="" val="8285132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Many of these</a:t>
            </a:r>
            <a:r>
              <a:rPr lang="en-CA" baseline="0" dirty="0" smtClean="0"/>
              <a:t> technologies are portable.</a:t>
            </a:r>
          </a:p>
          <a:p>
            <a:r>
              <a:rPr lang="en-CA" baseline="0" dirty="0" smtClean="0"/>
              <a:t>The Centre can buy a pilot </a:t>
            </a:r>
            <a:r>
              <a:rPr lang="en-CA" baseline="0" dirty="0" err="1" smtClean="0"/>
              <a:t>system,if</a:t>
            </a:r>
            <a:r>
              <a:rPr lang="en-CA" baseline="0" dirty="0" smtClean="0"/>
              <a:t> required</a:t>
            </a:r>
            <a:endParaRPr lang="en-CA" dirty="0"/>
          </a:p>
        </p:txBody>
      </p:sp>
      <p:sp>
        <p:nvSpPr>
          <p:cNvPr id="4" name="Slide Number Placeholder 3"/>
          <p:cNvSpPr>
            <a:spLocks noGrp="1"/>
          </p:cNvSpPr>
          <p:nvPr>
            <p:ph type="sldNum" sz="quarter" idx="10"/>
          </p:nvPr>
        </p:nvSpPr>
        <p:spPr/>
        <p:txBody>
          <a:bodyPr/>
          <a:lstStyle/>
          <a:p>
            <a:pPr>
              <a:defRPr/>
            </a:pPr>
            <a:fld id="{09CA6A3E-1EA1-4A45-8518-DB6DD7090A15}" type="slidenum">
              <a:rPr lang="en-US" smtClean="0"/>
              <a:pPr>
                <a:defRPr/>
              </a:pPr>
              <a:t>3</a:t>
            </a:fld>
            <a:endParaRPr lang="en-US"/>
          </a:p>
        </p:txBody>
      </p:sp>
    </p:spTree>
    <p:extLst>
      <p:ext uri="{BB962C8B-B14F-4D97-AF65-F5344CB8AC3E}">
        <p14:creationId xmlns:p14="http://schemas.microsoft.com/office/powerpoint/2010/main" xmlns="" val="4072316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9CA6A3E-1EA1-4A45-8518-DB6DD7090A15}" type="slidenum">
              <a:rPr lang="en-US" smtClean="0"/>
              <a:pPr>
                <a:defRPr/>
              </a:pPr>
              <a:t>4</a:t>
            </a:fld>
            <a:endParaRPr lang="en-US"/>
          </a:p>
        </p:txBody>
      </p:sp>
    </p:spTree>
    <p:extLst>
      <p:ext uri="{BB962C8B-B14F-4D97-AF65-F5344CB8AC3E}">
        <p14:creationId xmlns:p14="http://schemas.microsoft.com/office/powerpoint/2010/main" xmlns="" val="2380310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9CA6A3E-1EA1-4A45-8518-DB6DD7090A15}" type="slidenum">
              <a:rPr lang="en-US" smtClean="0"/>
              <a:pPr>
                <a:defRPr/>
              </a:pPr>
              <a:t>5</a:t>
            </a:fld>
            <a:endParaRPr lang="en-US"/>
          </a:p>
        </p:txBody>
      </p:sp>
    </p:spTree>
    <p:extLst>
      <p:ext uri="{BB962C8B-B14F-4D97-AF65-F5344CB8AC3E}">
        <p14:creationId xmlns:p14="http://schemas.microsoft.com/office/powerpoint/2010/main" xmlns="" val="2380310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7713" indent="-287338">
              <a:defRPr sz="1200">
                <a:solidFill>
                  <a:schemeClr val="tx1"/>
                </a:solidFill>
                <a:latin typeface="Calibri" pitchFamily="34" charset="0"/>
              </a:defRPr>
            </a:lvl2pPr>
            <a:lvl3pPr marL="1149350" indent="-228600">
              <a:defRPr sz="1200">
                <a:solidFill>
                  <a:schemeClr val="tx1"/>
                </a:solidFill>
                <a:latin typeface="Calibri" pitchFamily="34" charset="0"/>
              </a:defRPr>
            </a:lvl3pPr>
            <a:lvl4pPr marL="1609725" indent="-228600">
              <a:defRPr sz="1200">
                <a:solidFill>
                  <a:schemeClr val="tx1"/>
                </a:solidFill>
                <a:latin typeface="Calibri" pitchFamily="34" charset="0"/>
              </a:defRPr>
            </a:lvl4pPr>
            <a:lvl5pPr marL="2070100" indent="-228600">
              <a:defRPr sz="1200">
                <a:solidFill>
                  <a:schemeClr val="tx1"/>
                </a:solidFill>
                <a:latin typeface="Calibri" pitchFamily="34" charset="0"/>
              </a:defRPr>
            </a:lvl5pPr>
            <a:lvl6pPr marL="2527300" indent="-228600" eaLnBrk="0" fontAlgn="base" hangingPunct="0">
              <a:spcBef>
                <a:spcPct val="30000"/>
              </a:spcBef>
              <a:spcAft>
                <a:spcPct val="0"/>
              </a:spcAft>
              <a:defRPr sz="1200">
                <a:solidFill>
                  <a:schemeClr val="tx1"/>
                </a:solidFill>
                <a:latin typeface="Calibri" pitchFamily="34" charset="0"/>
              </a:defRPr>
            </a:lvl6pPr>
            <a:lvl7pPr marL="2984500" indent="-228600" eaLnBrk="0" fontAlgn="base" hangingPunct="0">
              <a:spcBef>
                <a:spcPct val="30000"/>
              </a:spcBef>
              <a:spcAft>
                <a:spcPct val="0"/>
              </a:spcAft>
              <a:defRPr sz="1200">
                <a:solidFill>
                  <a:schemeClr val="tx1"/>
                </a:solidFill>
                <a:latin typeface="Calibri" pitchFamily="34" charset="0"/>
              </a:defRPr>
            </a:lvl7pPr>
            <a:lvl8pPr marL="3441700" indent="-228600" eaLnBrk="0" fontAlgn="base" hangingPunct="0">
              <a:spcBef>
                <a:spcPct val="30000"/>
              </a:spcBef>
              <a:spcAft>
                <a:spcPct val="0"/>
              </a:spcAft>
              <a:defRPr sz="1200">
                <a:solidFill>
                  <a:schemeClr val="tx1"/>
                </a:solidFill>
                <a:latin typeface="Calibri" pitchFamily="34" charset="0"/>
              </a:defRPr>
            </a:lvl8pPr>
            <a:lvl9pPr marL="3898900" indent="-228600" eaLnBrk="0" fontAlgn="base" hangingPunct="0">
              <a:spcBef>
                <a:spcPct val="30000"/>
              </a:spcBef>
              <a:spcAft>
                <a:spcPct val="0"/>
              </a:spcAft>
              <a:defRPr sz="1200">
                <a:solidFill>
                  <a:schemeClr val="tx1"/>
                </a:solidFill>
                <a:latin typeface="Calibri" pitchFamily="34" charset="0"/>
              </a:defRPr>
            </a:lvl9pPr>
          </a:lstStyle>
          <a:p>
            <a:fld id="{52222ECD-8EBD-4B75-8227-E06C6D5D320D}" type="slidenum">
              <a:rPr lang="en-US" altLang="en-US" smtClean="0">
                <a:latin typeface="Arial" charset="0"/>
              </a:rPr>
              <a:pPr/>
              <a:t>12</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A41D1F0-179C-43E4-B4D7-F7BC849A8AA3}" type="slidenum">
              <a:rPr lang="en-US"/>
              <a:pPr>
                <a:defRPr/>
              </a:pPr>
              <a:t>‹#›</a:t>
            </a:fld>
            <a:endParaRPr lang="en-US"/>
          </a:p>
        </p:txBody>
      </p:sp>
    </p:spTree>
    <p:extLst>
      <p:ext uri="{BB962C8B-B14F-4D97-AF65-F5344CB8AC3E}">
        <p14:creationId xmlns:p14="http://schemas.microsoft.com/office/powerpoint/2010/main" xmlns="" val="406784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6082190-A6B6-4BD7-A456-CB2D6729B70E}" type="slidenum">
              <a:rPr lang="en-US"/>
              <a:pPr>
                <a:defRPr/>
              </a:pPr>
              <a:t>‹#›</a:t>
            </a:fld>
            <a:endParaRPr lang="en-US"/>
          </a:p>
        </p:txBody>
      </p:sp>
    </p:spTree>
    <p:extLst>
      <p:ext uri="{BB962C8B-B14F-4D97-AF65-F5344CB8AC3E}">
        <p14:creationId xmlns:p14="http://schemas.microsoft.com/office/powerpoint/2010/main" xmlns="" val="1897526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B931902-C489-42E6-9378-F8E450C83C7A}" type="slidenum">
              <a:rPr lang="en-US"/>
              <a:pPr>
                <a:defRPr/>
              </a:pPr>
              <a:t>‹#›</a:t>
            </a:fld>
            <a:endParaRPr lang="en-US"/>
          </a:p>
        </p:txBody>
      </p:sp>
    </p:spTree>
    <p:extLst>
      <p:ext uri="{BB962C8B-B14F-4D97-AF65-F5344CB8AC3E}">
        <p14:creationId xmlns:p14="http://schemas.microsoft.com/office/powerpoint/2010/main" xmlns="" val="399091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22C685E-0B42-4531-A0AB-2201AD009C37}" type="slidenum">
              <a:rPr lang="en-US"/>
              <a:pPr>
                <a:defRPr/>
              </a:pPr>
              <a:t>‹#›</a:t>
            </a:fld>
            <a:endParaRPr lang="en-US"/>
          </a:p>
        </p:txBody>
      </p:sp>
    </p:spTree>
    <p:extLst>
      <p:ext uri="{BB962C8B-B14F-4D97-AF65-F5344CB8AC3E}">
        <p14:creationId xmlns:p14="http://schemas.microsoft.com/office/powerpoint/2010/main" xmlns="" val="3076891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BAD96F30-DFF2-4CE1-BE3A-6ACEAC6849D1}" type="slidenum">
              <a:rPr lang="en-US"/>
              <a:pPr>
                <a:defRPr/>
              </a:pPr>
              <a:t>‹#›</a:t>
            </a:fld>
            <a:endParaRPr lang="en-US"/>
          </a:p>
        </p:txBody>
      </p:sp>
    </p:spTree>
    <p:extLst>
      <p:ext uri="{BB962C8B-B14F-4D97-AF65-F5344CB8AC3E}">
        <p14:creationId xmlns:p14="http://schemas.microsoft.com/office/powerpoint/2010/main" xmlns="" val="429339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331078EA-C98B-427E-A7A3-F8B1ED068249}" type="slidenum">
              <a:rPr lang="en-US"/>
              <a:pPr>
                <a:defRPr/>
              </a:pPr>
              <a:t>‹#›</a:t>
            </a:fld>
            <a:endParaRPr lang="en-US"/>
          </a:p>
        </p:txBody>
      </p:sp>
    </p:spTree>
    <p:extLst>
      <p:ext uri="{BB962C8B-B14F-4D97-AF65-F5344CB8AC3E}">
        <p14:creationId xmlns:p14="http://schemas.microsoft.com/office/powerpoint/2010/main" xmlns="" val="2682720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3DCC2FD-BCF4-40C1-A14B-8FD03038B1F8}" type="slidenum">
              <a:rPr lang="en-US"/>
              <a:pPr>
                <a:defRPr/>
              </a:pPr>
              <a:t>‹#›</a:t>
            </a:fld>
            <a:endParaRPr lang="en-US"/>
          </a:p>
        </p:txBody>
      </p:sp>
    </p:spTree>
    <p:extLst>
      <p:ext uri="{BB962C8B-B14F-4D97-AF65-F5344CB8AC3E}">
        <p14:creationId xmlns:p14="http://schemas.microsoft.com/office/powerpoint/2010/main" xmlns="" val="2605413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D4196C9-E136-42FA-901A-6BF0FAF1F2B3}" type="slidenum">
              <a:rPr lang="en-US"/>
              <a:pPr>
                <a:defRPr/>
              </a:pPr>
              <a:t>‹#›</a:t>
            </a:fld>
            <a:endParaRPr lang="en-US"/>
          </a:p>
        </p:txBody>
      </p:sp>
    </p:spTree>
    <p:extLst>
      <p:ext uri="{BB962C8B-B14F-4D97-AF65-F5344CB8AC3E}">
        <p14:creationId xmlns:p14="http://schemas.microsoft.com/office/powerpoint/2010/main" xmlns="" val="1491736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849FBEE-C4AC-4558-9F9C-EDC578CB73D9}" type="slidenum">
              <a:rPr lang="en-US"/>
              <a:pPr>
                <a:defRPr/>
              </a:pPr>
              <a:t>‹#›</a:t>
            </a:fld>
            <a:endParaRPr lang="en-US"/>
          </a:p>
        </p:txBody>
      </p:sp>
    </p:spTree>
    <p:extLst>
      <p:ext uri="{BB962C8B-B14F-4D97-AF65-F5344CB8AC3E}">
        <p14:creationId xmlns:p14="http://schemas.microsoft.com/office/powerpoint/2010/main" xmlns="" val="3528916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1A6D736-1345-43A9-A6CC-86AEB7A73869}" type="slidenum">
              <a:rPr lang="en-US"/>
              <a:pPr>
                <a:defRPr/>
              </a:pPr>
              <a:t>‹#›</a:t>
            </a:fld>
            <a:endParaRPr lang="en-US"/>
          </a:p>
        </p:txBody>
      </p:sp>
    </p:spTree>
    <p:extLst>
      <p:ext uri="{BB962C8B-B14F-4D97-AF65-F5344CB8AC3E}">
        <p14:creationId xmlns:p14="http://schemas.microsoft.com/office/powerpoint/2010/main" xmlns="" val="177303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FCFD974-995E-43B4-91B4-E95875C98D1A}" type="slidenum">
              <a:rPr lang="en-US"/>
              <a:pPr>
                <a:defRPr/>
              </a:pPr>
              <a:t>‹#›</a:t>
            </a:fld>
            <a:endParaRPr lang="en-US"/>
          </a:p>
        </p:txBody>
      </p:sp>
    </p:spTree>
    <p:extLst>
      <p:ext uri="{BB962C8B-B14F-4D97-AF65-F5344CB8AC3E}">
        <p14:creationId xmlns:p14="http://schemas.microsoft.com/office/powerpoint/2010/main" xmlns="" val="159020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Walkerton-PP-template-Second"/>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457200" y="6248400"/>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fld id="{D6946D92-B1FC-4B8C-BFE2-300D4598D3A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Verdana" pitchFamily="34" charset="0"/>
        </a:defRPr>
      </a:lvl2pPr>
      <a:lvl3pPr algn="ctr" rtl="0" eaLnBrk="0" fontAlgn="base" hangingPunct="0">
        <a:spcBef>
          <a:spcPct val="0"/>
        </a:spcBef>
        <a:spcAft>
          <a:spcPct val="0"/>
        </a:spcAft>
        <a:defRPr sz="4000">
          <a:solidFill>
            <a:schemeClr val="tx2"/>
          </a:solidFill>
          <a:latin typeface="Verdana" pitchFamily="34" charset="0"/>
        </a:defRPr>
      </a:lvl3pPr>
      <a:lvl4pPr algn="ctr" rtl="0" eaLnBrk="0" fontAlgn="base" hangingPunct="0">
        <a:spcBef>
          <a:spcPct val="0"/>
        </a:spcBef>
        <a:spcAft>
          <a:spcPct val="0"/>
        </a:spcAft>
        <a:defRPr sz="4000">
          <a:solidFill>
            <a:schemeClr val="tx2"/>
          </a:solidFill>
          <a:latin typeface="Verdana" pitchFamily="34" charset="0"/>
        </a:defRPr>
      </a:lvl4pPr>
      <a:lvl5pPr algn="ctr" rtl="0" eaLnBrk="0" fontAlgn="base" hangingPunct="0">
        <a:spcBef>
          <a:spcPct val="0"/>
        </a:spcBef>
        <a:spcAft>
          <a:spcPct val="0"/>
        </a:spcAft>
        <a:defRPr sz="4000">
          <a:solidFill>
            <a:schemeClr val="tx2"/>
          </a:solidFill>
          <a:latin typeface="Verdana" pitchFamily="34" charset="0"/>
        </a:defRPr>
      </a:lvl5pPr>
      <a:lvl6pPr marL="457200" algn="ctr" rtl="0" fontAlgn="base">
        <a:spcBef>
          <a:spcPct val="0"/>
        </a:spcBef>
        <a:spcAft>
          <a:spcPct val="0"/>
        </a:spcAft>
        <a:defRPr sz="4000">
          <a:solidFill>
            <a:schemeClr val="tx2"/>
          </a:solidFill>
          <a:latin typeface="Verdana" pitchFamily="34" charset="0"/>
        </a:defRPr>
      </a:lvl6pPr>
      <a:lvl7pPr marL="914400" algn="ctr" rtl="0" fontAlgn="base">
        <a:spcBef>
          <a:spcPct val="0"/>
        </a:spcBef>
        <a:spcAft>
          <a:spcPct val="0"/>
        </a:spcAft>
        <a:defRPr sz="4000">
          <a:solidFill>
            <a:schemeClr val="tx2"/>
          </a:solidFill>
          <a:latin typeface="Verdana" pitchFamily="34" charset="0"/>
        </a:defRPr>
      </a:lvl7pPr>
      <a:lvl8pPr marL="1371600" algn="ctr" rtl="0" fontAlgn="base">
        <a:spcBef>
          <a:spcPct val="0"/>
        </a:spcBef>
        <a:spcAft>
          <a:spcPct val="0"/>
        </a:spcAft>
        <a:defRPr sz="4000">
          <a:solidFill>
            <a:schemeClr val="tx2"/>
          </a:solidFill>
          <a:latin typeface="Verdana" pitchFamily="34" charset="0"/>
        </a:defRPr>
      </a:lvl8pPr>
      <a:lvl9pPr marL="1828800" algn="ctr" rtl="0" fontAlgn="base">
        <a:spcBef>
          <a:spcPct val="0"/>
        </a:spcBef>
        <a:spcAft>
          <a:spcPct val="0"/>
        </a:spcAft>
        <a:defRPr sz="40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rgbClr val="06BAFA"/>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dborikar@wcwc.ca?subject=Website%20-%20Pilot%20Testing%20Services" TargetMode="External"/><Relationship Id="rId2" Type="http://schemas.openxmlformats.org/officeDocument/2006/relationships/hyperlink" Target="mailto:sndiongue@wcwc.c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Walkerton-PP-template-Tit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itle 1"/>
          <p:cNvSpPr>
            <a:spLocks noGrp="1"/>
          </p:cNvSpPr>
          <p:nvPr>
            <p:ph type="ctrTitle"/>
          </p:nvPr>
        </p:nvSpPr>
        <p:spPr>
          <a:xfrm>
            <a:off x="762000" y="1928813"/>
            <a:ext cx="7620000" cy="4953000"/>
          </a:xfrm>
        </p:spPr>
        <p:txBody>
          <a:bodyPr/>
          <a:lstStyle/>
          <a:p>
            <a:pPr eaLnBrk="1" hangingPunct="1">
              <a:spcBef>
                <a:spcPct val="20000"/>
              </a:spcBef>
            </a:pPr>
            <a:r>
              <a:rPr lang="en-US" sz="3600" dirty="0" smtClean="0">
                <a:solidFill>
                  <a:schemeClr val="bg1"/>
                </a:solidFill>
                <a:latin typeface="Arial" panose="020B0604020202020204" pitchFamily="34" charset="0"/>
                <a:cs typeface="Arial" panose="020B0604020202020204" pitchFamily="34" charset="0"/>
              </a:rPr>
              <a:t>Pilot testing services and a case study to reduce </a:t>
            </a:r>
            <a:r>
              <a:rPr lang="en-US" sz="3600" dirty="0">
                <a:solidFill>
                  <a:schemeClr val="bg1"/>
                </a:solidFill>
                <a:latin typeface="Arial" panose="020B0604020202020204" pitchFamily="34" charset="0"/>
                <a:cs typeface="Arial" panose="020B0604020202020204" pitchFamily="34" charset="0"/>
              </a:rPr>
              <a:t>organics</a:t>
            </a:r>
            <a:r>
              <a:rPr lang="en-CA" sz="3600" dirty="0">
                <a:latin typeface="Arial" panose="020B0604020202020204" pitchFamily="34" charset="0"/>
                <a:cs typeface="Arial" panose="020B0604020202020204" pitchFamily="34" charset="0"/>
              </a:rPr>
              <a:t/>
            </a:r>
            <a:br>
              <a:rPr lang="en-CA" sz="3600" dirty="0">
                <a:latin typeface="Arial" panose="020B0604020202020204" pitchFamily="34" charset="0"/>
                <a:cs typeface="Arial" panose="020B0604020202020204" pitchFamily="34" charset="0"/>
              </a:rPr>
            </a:br>
            <a:r>
              <a:rPr lang="en-US" altLang="en-US" sz="2400" dirty="0" smtClean="0">
                <a:solidFill>
                  <a:schemeClr val="bg1"/>
                </a:solidFill>
              </a:rPr>
              <a:t/>
            </a:r>
            <a:br>
              <a:rPr lang="en-US" altLang="en-US" sz="2400" dirty="0" smtClean="0">
                <a:solidFill>
                  <a:schemeClr val="bg1"/>
                </a:solidFill>
              </a:rPr>
            </a:br>
            <a:r>
              <a:rPr lang="en-US" altLang="en-US" sz="2400" dirty="0" smtClean="0">
                <a:solidFill>
                  <a:schemeClr val="bg1"/>
                </a:solidFill>
              </a:rPr>
              <a:t/>
            </a:r>
            <a:br>
              <a:rPr lang="en-US" altLang="en-US" sz="2400" dirty="0" smtClean="0">
                <a:solidFill>
                  <a:schemeClr val="bg1"/>
                </a:solidFill>
              </a:rPr>
            </a:br>
            <a:r>
              <a:rPr lang="en-US" altLang="en-US" sz="1100" dirty="0" smtClean="0"/>
              <a:t/>
            </a:r>
            <a:br>
              <a:rPr lang="en-US" altLang="en-US" sz="1100" dirty="0" smtClean="0"/>
            </a:br>
            <a:r>
              <a:rPr lang="en-US" altLang="en-US" sz="2400" u="sng" dirty="0" err="1">
                <a:solidFill>
                  <a:schemeClr val="bg1"/>
                </a:solidFill>
                <a:latin typeface="Arial" panose="020B0604020202020204" pitchFamily="34" charset="0"/>
                <a:cs typeface="Arial" panose="020B0604020202020204" pitchFamily="34" charset="0"/>
              </a:rPr>
              <a:t>Devendra</a:t>
            </a:r>
            <a:r>
              <a:rPr lang="en-US" altLang="en-US" sz="2400" u="sng" dirty="0">
                <a:solidFill>
                  <a:schemeClr val="bg1"/>
                </a:solidFill>
                <a:latin typeface="Arial" panose="020B0604020202020204" pitchFamily="34" charset="0"/>
                <a:cs typeface="Arial" panose="020B0604020202020204" pitchFamily="34" charset="0"/>
              </a:rPr>
              <a:t> </a:t>
            </a:r>
            <a:r>
              <a:rPr lang="en-US" altLang="en-US" sz="2400" u="sng" dirty="0" err="1">
                <a:solidFill>
                  <a:schemeClr val="bg1"/>
                </a:solidFill>
                <a:latin typeface="Arial" panose="020B0604020202020204" pitchFamily="34" charset="0"/>
                <a:cs typeface="Arial" panose="020B0604020202020204" pitchFamily="34" charset="0"/>
              </a:rPr>
              <a:t>Borikar</a:t>
            </a:r>
            <a:r>
              <a:rPr lang="en-US" altLang="en-US" sz="2400"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Laura Zettler, Jeff  Avedesian, </a:t>
            </a:r>
            <a:r>
              <a:rPr lang="en-US" sz="2400" dirty="0" smtClean="0">
                <a:solidFill>
                  <a:schemeClr val="bg1"/>
                </a:solidFill>
                <a:latin typeface="Arial" panose="020B0604020202020204" pitchFamily="34" charset="0"/>
                <a:cs typeface="Arial" panose="020B0604020202020204" pitchFamily="34" charset="0"/>
              </a:rPr>
              <a:t>Lindsay Ariss, Luc </a:t>
            </a:r>
            <a:r>
              <a:rPr lang="en-US" sz="2400" dirty="0">
                <a:solidFill>
                  <a:schemeClr val="bg1"/>
                </a:solidFill>
                <a:latin typeface="Arial" panose="020B0604020202020204" pitchFamily="34" charset="0"/>
                <a:cs typeface="Arial" panose="020B0604020202020204" pitchFamily="34" charset="0"/>
              </a:rPr>
              <a:t>Léonard, Denis </a:t>
            </a:r>
            <a:r>
              <a:rPr lang="en-US" sz="2400" dirty="0" err="1">
                <a:solidFill>
                  <a:schemeClr val="bg1"/>
                </a:solidFill>
                <a:latin typeface="Arial" panose="020B0604020202020204" pitchFamily="34" charset="0"/>
                <a:cs typeface="Arial" panose="020B0604020202020204" pitchFamily="34" charset="0"/>
              </a:rPr>
              <a:t>Dolbec</a:t>
            </a:r>
            <a:r>
              <a:rPr lang="en-US" sz="2400" dirty="0">
                <a:solidFill>
                  <a:schemeClr val="bg1"/>
                </a:solidFill>
                <a:latin typeface="Arial" panose="020B0604020202020204" pitchFamily="34" charset="0"/>
                <a:cs typeface="Arial" panose="020B0604020202020204" pitchFamily="34" charset="0"/>
              </a:rPr>
              <a:t>, Michel </a:t>
            </a:r>
            <a:r>
              <a:rPr lang="en-US" sz="2400" dirty="0" err="1">
                <a:solidFill>
                  <a:schemeClr val="bg1"/>
                </a:solidFill>
                <a:latin typeface="Arial" panose="020B0604020202020204" pitchFamily="34" charset="0"/>
                <a:cs typeface="Arial" panose="020B0604020202020204" pitchFamily="34" charset="0"/>
              </a:rPr>
              <a:t>Plourde</a:t>
            </a:r>
            <a:r>
              <a:rPr lang="en-US" sz="2400" dirty="0">
                <a:solidFill>
                  <a:schemeClr val="bg1"/>
                </a:solidFill>
                <a:latin typeface="Arial" panose="020B0604020202020204" pitchFamily="34" charset="0"/>
                <a:cs typeface="Arial" panose="020B0604020202020204" pitchFamily="34" charset="0"/>
              </a:rPr>
              <a:t>, Souleymane Ndiongue</a:t>
            </a:r>
            <a:r>
              <a:rPr lang="en-US" altLang="en-US" sz="2400" dirty="0">
                <a:solidFill>
                  <a:schemeClr val="bg1"/>
                </a:solidFill>
                <a:latin typeface="Arial" panose="020B0604020202020204" pitchFamily="34" charset="0"/>
                <a:cs typeface="Arial" panose="020B0604020202020204" pitchFamily="34" charset="0"/>
              </a:rPr>
              <a:t/>
            </a:r>
            <a:br>
              <a:rPr lang="en-US" altLang="en-US" sz="2400" dirty="0">
                <a:solidFill>
                  <a:schemeClr val="bg1"/>
                </a:solidFill>
                <a:latin typeface="Arial" panose="020B0604020202020204" pitchFamily="34" charset="0"/>
                <a:cs typeface="Arial" panose="020B0604020202020204" pitchFamily="34" charset="0"/>
              </a:rPr>
            </a:br>
            <a:r>
              <a:rPr lang="en-US" altLang="en-US" sz="1100" dirty="0" smtClean="0"/>
              <a:t/>
            </a:r>
            <a:br>
              <a:rPr lang="en-US" altLang="en-US" sz="1100" dirty="0" smtClean="0"/>
            </a:br>
            <a:r>
              <a:rPr lang="en-US" altLang="en-US" sz="1100" dirty="0" smtClean="0"/>
              <a:t/>
            </a:r>
            <a:br>
              <a:rPr lang="en-US" altLang="en-US" sz="1100" dirty="0" smtClean="0"/>
            </a:br>
            <a:r>
              <a:rPr lang="en-US" altLang="en-US" sz="1100" dirty="0" smtClean="0"/>
              <a:t/>
            </a:r>
            <a:br>
              <a:rPr lang="en-US" altLang="en-US" sz="1100" dirty="0" smtClean="0"/>
            </a:br>
            <a:r>
              <a:rPr lang="en-US" altLang="en-US" sz="1100" dirty="0" smtClean="0"/>
              <a:t/>
            </a:r>
            <a:br>
              <a:rPr lang="en-US" altLang="en-US" sz="1100" dirty="0" smtClean="0"/>
            </a:br>
            <a:r>
              <a:rPr lang="en-US" altLang="en-US" sz="1100" dirty="0" smtClean="0"/>
              <a:t/>
            </a:r>
            <a:br>
              <a:rPr lang="en-US" altLang="en-US" sz="1100" dirty="0" smtClean="0"/>
            </a:br>
            <a:r>
              <a:rPr lang="en-US" altLang="en-US" sz="2000" dirty="0" smtClean="0">
                <a:solidFill>
                  <a:schemeClr val="bg1"/>
                </a:solidFill>
                <a:latin typeface="Arial" charset="0"/>
                <a:cs typeface="Arial" charset="0"/>
              </a:rPr>
              <a:t>May 16, 2018</a:t>
            </a:r>
            <a:r>
              <a:rPr lang="en-US" altLang="en-US" sz="2000" dirty="0" smtClean="0"/>
              <a:t/>
            </a:r>
            <a:br>
              <a:rPr lang="en-US" altLang="en-US" sz="2000" dirty="0" smtClean="0"/>
            </a:br>
            <a:r>
              <a:rPr lang="en-US" altLang="en-US" sz="2000" dirty="0" smtClean="0">
                <a:solidFill>
                  <a:schemeClr val="bg1"/>
                </a:solidFill>
                <a:latin typeface="Arial" charset="0"/>
                <a:cs typeface="Arial" charset="0"/>
              </a:rPr>
              <a:t>55</a:t>
            </a:r>
            <a:r>
              <a:rPr lang="en-US" altLang="en-US" sz="2000" baseline="30000" dirty="0" smtClean="0">
                <a:solidFill>
                  <a:schemeClr val="bg1"/>
                </a:solidFill>
                <a:latin typeface="Arial" charset="0"/>
                <a:cs typeface="Arial" charset="0"/>
              </a:rPr>
              <a:t>th</a:t>
            </a:r>
            <a:r>
              <a:rPr lang="en-US" altLang="en-US" sz="2000" dirty="0" smtClean="0">
                <a:solidFill>
                  <a:schemeClr val="bg1"/>
                </a:solidFill>
                <a:latin typeface="Arial" charset="0"/>
                <a:cs typeface="Arial" charset="0"/>
              </a:rPr>
              <a:t> Annual Northeastern Ontario Water works Conference</a:t>
            </a:r>
            <a:br>
              <a:rPr lang="en-US" altLang="en-US" sz="2000" dirty="0" smtClean="0">
                <a:solidFill>
                  <a:schemeClr val="bg1"/>
                </a:solidFill>
                <a:latin typeface="Arial" charset="0"/>
                <a:cs typeface="Arial" charset="0"/>
              </a:rPr>
            </a:br>
            <a:r>
              <a:rPr lang="en-US" altLang="en-US" sz="2000" dirty="0" smtClean="0">
                <a:solidFill>
                  <a:schemeClr val="bg1"/>
                </a:solidFill>
                <a:latin typeface="Arial" charset="0"/>
                <a:cs typeface="Arial" charset="0"/>
              </a:rPr>
              <a:t>Sudbury, Ontario</a:t>
            </a:r>
            <a:endParaRPr lang="en-US" altLang="en-US"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04800"/>
            <a:ext cx="8229600" cy="1143000"/>
          </a:xfrm>
        </p:spPr>
        <p:txBody>
          <a:bodyPr/>
          <a:lstStyle/>
          <a:p>
            <a:pPr eaLnBrk="1" hangingPunct="1"/>
            <a:r>
              <a:rPr lang="en-US" altLang="en-US" sz="3600" b="1" dirty="0" smtClean="0">
                <a:solidFill>
                  <a:schemeClr val="tx1"/>
                </a:solidFill>
                <a:latin typeface="Arial" charset="0"/>
                <a:cs typeface="Arial" charset="0"/>
              </a:rPr>
              <a:t>Objectives</a:t>
            </a:r>
            <a:endParaRPr lang="en-US" altLang="en-US" sz="3600" dirty="0" smtClean="0">
              <a:solidFill>
                <a:schemeClr val="tx1"/>
              </a:solidFill>
            </a:endParaRPr>
          </a:p>
        </p:txBody>
      </p:sp>
      <p:sp>
        <p:nvSpPr>
          <p:cNvPr id="8195" name="Rectangle 3"/>
          <p:cNvSpPr>
            <a:spLocks noGrp="1" noChangeArrowheads="1"/>
          </p:cNvSpPr>
          <p:nvPr>
            <p:ph type="body" idx="1"/>
          </p:nvPr>
        </p:nvSpPr>
        <p:spPr>
          <a:xfrm>
            <a:off x="457200" y="1524000"/>
            <a:ext cx="8534400" cy="4572000"/>
          </a:xfrm>
        </p:spPr>
        <p:txBody>
          <a:bodyPr/>
          <a:lstStyle/>
          <a:p>
            <a:pPr lvl="0"/>
            <a:r>
              <a:rPr lang="en-CA" sz="2400" dirty="0" smtClean="0">
                <a:solidFill>
                  <a:schemeClr val="tx1"/>
                </a:solidFill>
                <a:latin typeface="Arial" panose="020B0604020202020204" pitchFamily="34" charset="0"/>
                <a:cs typeface="Arial" panose="020B0604020202020204" pitchFamily="34" charset="0"/>
              </a:rPr>
              <a:t>To determine: </a:t>
            </a:r>
          </a:p>
          <a:p>
            <a:pPr marL="0" indent="0">
              <a:buNone/>
            </a:pPr>
            <a:r>
              <a:rPr lang="en-CA" sz="2400" dirty="0">
                <a:solidFill>
                  <a:schemeClr val="tx1"/>
                </a:solidFill>
                <a:latin typeface="Arial" panose="020B0604020202020204" pitchFamily="34" charset="0"/>
                <a:cs typeface="Arial" panose="020B0604020202020204" pitchFamily="34" charset="0"/>
              </a:rPr>
              <a:t>    - </a:t>
            </a:r>
            <a:r>
              <a:rPr lang="en-US" sz="2400" dirty="0">
                <a:solidFill>
                  <a:schemeClr val="tx1"/>
                </a:solidFill>
                <a:latin typeface="Arial" panose="020B0604020202020204" pitchFamily="34" charset="0"/>
                <a:cs typeface="Arial" panose="020B0604020202020204" pitchFamily="34" charset="0"/>
              </a:rPr>
              <a:t>the reduction of organics and THMs/HAAs </a:t>
            </a:r>
          </a:p>
          <a:p>
            <a:pPr marL="0" indent="0">
              <a:buNone/>
            </a:pPr>
            <a:r>
              <a:rPr lang="en-US" sz="2400" dirty="0">
                <a:solidFill>
                  <a:schemeClr val="tx1"/>
                </a:solidFill>
                <a:latin typeface="Arial" panose="020B0604020202020204" pitchFamily="34" charset="0"/>
                <a:cs typeface="Arial" panose="020B0604020202020204" pitchFamily="34" charset="0"/>
              </a:rPr>
              <a:t>       by a fixed bed ion exchange system</a:t>
            </a:r>
          </a:p>
          <a:p>
            <a:pPr marL="0" lvl="0" indent="0">
              <a:buNone/>
            </a:pPr>
            <a:r>
              <a:rPr lang="en-CA" sz="2400" dirty="0" smtClean="0">
                <a:solidFill>
                  <a:schemeClr val="tx1"/>
                </a:solidFill>
                <a:latin typeface="Arial" panose="020B0604020202020204" pitchFamily="34" charset="0"/>
                <a:cs typeface="Arial" panose="020B0604020202020204" pitchFamily="34" charset="0"/>
              </a:rPr>
              <a:t>     - </a:t>
            </a:r>
            <a:r>
              <a:rPr lang="en-CA" sz="2400" dirty="0">
                <a:solidFill>
                  <a:schemeClr val="tx1"/>
                </a:solidFill>
                <a:latin typeface="Arial" panose="020B0604020202020204" pitchFamily="34" charset="0"/>
                <a:cs typeface="Arial" panose="020B0604020202020204" pitchFamily="34" charset="0"/>
              </a:rPr>
              <a:t>the overall effect of the ion exchange process on treated </a:t>
            </a:r>
            <a:endParaRPr lang="en-CA" sz="2400" dirty="0" smtClean="0">
              <a:solidFill>
                <a:schemeClr val="tx1"/>
              </a:solidFill>
              <a:latin typeface="Arial" panose="020B0604020202020204" pitchFamily="34" charset="0"/>
              <a:cs typeface="Arial" panose="020B0604020202020204" pitchFamily="34" charset="0"/>
            </a:endParaRPr>
          </a:p>
          <a:p>
            <a:pPr marL="0" lvl="0" indent="0">
              <a:buNone/>
            </a:pPr>
            <a:r>
              <a:rPr lang="en-CA" sz="2400" dirty="0">
                <a:solidFill>
                  <a:schemeClr val="tx1"/>
                </a:solidFill>
                <a:latin typeface="Arial" panose="020B0604020202020204" pitchFamily="34" charset="0"/>
                <a:cs typeface="Arial" panose="020B0604020202020204" pitchFamily="34" charset="0"/>
              </a:rPr>
              <a:t> </a:t>
            </a:r>
            <a:r>
              <a:rPr lang="en-CA" sz="2400" dirty="0" smtClean="0">
                <a:solidFill>
                  <a:schemeClr val="tx1"/>
                </a:solidFill>
                <a:latin typeface="Arial" panose="020B0604020202020204" pitchFamily="34" charset="0"/>
                <a:cs typeface="Arial" panose="020B0604020202020204" pitchFamily="34" charset="0"/>
              </a:rPr>
              <a:t>      water quality</a:t>
            </a:r>
          </a:p>
          <a:p>
            <a:pPr marL="0" lvl="0" indent="0">
              <a:buNone/>
            </a:pPr>
            <a:r>
              <a:rPr lang="en-CA" sz="2400" dirty="0" smtClean="0">
                <a:solidFill>
                  <a:schemeClr val="tx1"/>
                </a:solidFill>
                <a:latin typeface="Arial" panose="020B0604020202020204" pitchFamily="34" charset="0"/>
                <a:cs typeface="Arial" panose="020B0604020202020204" pitchFamily="34" charset="0"/>
              </a:rPr>
              <a:t>     - </a:t>
            </a:r>
            <a:r>
              <a:rPr lang="en-CA" sz="2400" dirty="0">
                <a:solidFill>
                  <a:schemeClr val="tx1"/>
                </a:solidFill>
                <a:latin typeface="Arial" panose="020B0604020202020204" pitchFamily="34" charset="0"/>
                <a:cs typeface="Arial" panose="020B0604020202020204" pitchFamily="34" charset="0"/>
              </a:rPr>
              <a:t>the effect of varying flow rates through the ion exchange </a:t>
            </a:r>
            <a:endParaRPr lang="en-CA" sz="2400" dirty="0" smtClean="0">
              <a:solidFill>
                <a:schemeClr val="tx1"/>
              </a:solidFill>
              <a:latin typeface="Arial" panose="020B0604020202020204" pitchFamily="34" charset="0"/>
              <a:cs typeface="Arial" panose="020B0604020202020204" pitchFamily="34" charset="0"/>
            </a:endParaRPr>
          </a:p>
          <a:p>
            <a:pPr marL="0" lvl="0" indent="0">
              <a:buNone/>
            </a:pPr>
            <a:r>
              <a:rPr lang="en-CA" sz="2400" dirty="0">
                <a:solidFill>
                  <a:schemeClr val="tx1"/>
                </a:solidFill>
                <a:latin typeface="Arial" panose="020B0604020202020204" pitchFamily="34" charset="0"/>
                <a:cs typeface="Arial" panose="020B0604020202020204" pitchFamily="34" charset="0"/>
              </a:rPr>
              <a:t> </a:t>
            </a:r>
            <a:r>
              <a:rPr lang="en-CA" sz="2400" dirty="0" smtClean="0">
                <a:solidFill>
                  <a:schemeClr val="tx1"/>
                </a:solidFill>
                <a:latin typeface="Arial" panose="020B0604020202020204" pitchFamily="34" charset="0"/>
                <a:cs typeface="Arial" panose="020B0604020202020204" pitchFamily="34" charset="0"/>
              </a:rPr>
              <a:t>      systems </a:t>
            </a:r>
            <a:r>
              <a:rPr lang="en-CA" sz="2400" dirty="0">
                <a:solidFill>
                  <a:schemeClr val="tx1"/>
                </a:solidFill>
                <a:latin typeface="Arial" panose="020B0604020202020204" pitchFamily="34" charset="0"/>
                <a:cs typeface="Arial" panose="020B0604020202020204" pitchFamily="34" charset="0"/>
              </a:rPr>
              <a:t>on organic matter </a:t>
            </a:r>
            <a:r>
              <a:rPr lang="en-CA" sz="2400" dirty="0" smtClean="0">
                <a:solidFill>
                  <a:schemeClr val="tx1"/>
                </a:solidFill>
                <a:latin typeface="Arial" panose="020B0604020202020204" pitchFamily="34" charset="0"/>
                <a:cs typeface="Arial" panose="020B0604020202020204" pitchFamily="34" charset="0"/>
              </a:rPr>
              <a:t>reduction</a:t>
            </a:r>
            <a:endParaRPr lang="en-CA" sz="2400"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 name="TextBox 74"/>
          <p:cNvSpPr txBox="1"/>
          <p:nvPr/>
        </p:nvSpPr>
        <p:spPr>
          <a:xfrm>
            <a:off x="-1" y="1929825"/>
            <a:ext cx="1202772" cy="584775"/>
          </a:xfrm>
          <a:prstGeom prst="rect">
            <a:avLst/>
          </a:prstGeom>
          <a:noFill/>
        </p:spPr>
        <p:txBody>
          <a:bodyPr wrap="square" rtlCol="0">
            <a:spAutoFit/>
          </a:bodyPr>
          <a:lstStyle/>
          <a:p>
            <a:r>
              <a:rPr lang="en-CA" sz="1600" dirty="0" smtClean="0"/>
              <a:t>WTP Filter </a:t>
            </a:r>
          </a:p>
          <a:p>
            <a:r>
              <a:rPr lang="en-CA" sz="1600" dirty="0" smtClean="0"/>
              <a:t>Effluent</a:t>
            </a:r>
            <a:endParaRPr lang="en-CA" sz="1600" dirty="0"/>
          </a:p>
        </p:txBody>
      </p:sp>
      <p:cxnSp>
        <p:nvCxnSpPr>
          <p:cNvPr id="13" name="Straight Connector 12"/>
          <p:cNvCxnSpPr/>
          <p:nvPr/>
        </p:nvCxnSpPr>
        <p:spPr>
          <a:xfrm flipH="1">
            <a:off x="2353526" y="1429278"/>
            <a:ext cx="11252" cy="2108566"/>
          </a:xfrm>
          <a:prstGeom prst="line">
            <a:avLst/>
          </a:prstGeom>
          <a:ln w="57150">
            <a:solidFill>
              <a:schemeClr val="accent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45426" y="1447800"/>
            <a:ext cx="1007374" cy="0"/>
          </a:xfrm>
          <a:prstGeom prst="line">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364778" y="3505200"/>
            <a:ext cx="938005" cy="14123"/>
          </a:xfrm>
          <a:prstGeom prst="line">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a:off x="3733800" y="1622387"/>
            <a:ext cx="3857355" cy="1590150"/>
          </a:xfrm>
          <a:prstGeom prst="bentConnector3">
            <a:avLst>
              <a:gd name="adj1" fmla="val 10395"/>
            </a:avLst>
          </a:prstGeom>
          <a:ln w="57150">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a:off x="3733800" y="3631629"/>
            <a:ext cx="3857355" cy="1270620"/>
          </a:xfrm>
          <a:prstGeom prst="bentConnector3">
            <a:avLst>
              <a:gd name="adj1" fmla="val 10106"/>
            </a:avLst>
          </a:prstGeom>
          <a:ln w="57150">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p:cNvCxnSpPr/>
          <p:nvPr/>
        </p:nvCxnSpPr>
        <p:spPr>
          <a:xfrm rot="10800000">
            <a:off x="2978153" y="1010309"/>
            <a:ext cx="398117" cy="589891"/>
          </a:xfrm>
          <a:prstGeom prst="bentConnector2">
            <a:avLst/>
          </a:prstGeom>
          <a:ln w="57150" cmpd="sng">
            <a:solidFill>
              <a:schemeClr val="tx1">
                <a:lumMod val="65000"/>
                <a:lumOff val="35000"/>
              </a:schemeClr>
            </a:solidFill>
            <a:prstDash val="sysDot"/>
            <a:headEnd type="triangle"/>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2343706" y="347066"/>
            <a:ext cx="780494" cy="681927"/>
            <a:chOff x="5129639" y="4435038"/>
            <a:chExt cx="611217" cy="531097"/>
          </a:xfrm>
        </p:grpSpPr>
        <p:sp>
          <p:nvSpPr>
            <p:cNvPr id="29" name="Rectangle 28"/>
            <p:cNvSpPr/>
            <p:nvPr/>
          </p:nvSpPr>
          <p:spPr>
            <a:xfrm>
              <a:off x="5129639" y="4435038"/>
              <a:ext cx="611217" cy="5310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7" name="TextBox 76"/>
            <p:cNvSpPr txBox="1"/>
            <p:nvPr/>
          </p:nvSpPr>
          <p:spPr>
            <a:xfrm>
              <a:off x="5129640" y="4553728"/>
              <a:ext cx="607181" cy="359553"/>
            </a:xfrm>
            <a:prstGeom prst="rect">
              <a:avLst/>
            </a:prstGeom>
            <a:noFill/>
          </p:spPr>
          <p:txBody>
            <a:bodyPr wrap="square" rtlCol="0">
              <a:spAutoFit/>
            </a:bodyPr>
            <a:lstStyle/>
            <a:p>
              <a:pPr algn="ctr"/>
              <a:r>
                <a:rPr lang="en-CA" sz="1200" dirty="0" smtClean="0"/>
                <a:t>Brine</a:t>
              </a:r>
            </a:p>
            <a:p>
              <a:pPr algn="ctr"/>
              <a:r>
                <a:rPr lang="en-CA" sz="1200" dirty="0" smtClean="0"/>
                <a:t>Tank</a:t>
              </a:r>
              <a:endParaRPr lang="en-CA" sz="1200" dirty="0"/>
            </a:p>
          </p:txBody>
        </p:sp>
      </p:grpSp>
      <p:sp>
        <p:nvSpPr>
          <p:cNvPr id="78" name="TextBox 77"/>
          <p:cNvSpPr txBox="1"/>
          <p:nvPr/>
        </p:nvSpPr>
        <p:spPr>
          <a:xfrm>
            <a:off x="7543800" y="3048000"/>
            <a:ext cx="939019" cy="338554"/>
          </a:xfrm>
          <a:prstGeom prst="rect">
            <a:avLst/>
          </a:prstGeom>
          <a:noFill/>
        </p:spPr>
        <p:txBody>
          <a:bodyPr wrap="square" rtlCol="0">
            <a:spAutoFit/>
          </a:bodyPr>
          <a:lstStyle/>
          <a:p>
            <a:r>
              <a:rPr lang="en-CA" sz="1600" dirty="0" smtClean="0"/>
              <a:t>To Drain</a:t>
            </a:r>
            <a:endParaRPr lang="en-CA" sz="1600" dirty="0"/>
          </a:p>
        </p:txBody>
      </p:sp>
      <p:sp>
        <p:nvSpPr>
          <p:cNvPr id="81" name="TextBox 80"/>
          <p:cNvSpPr txBox="1"/>
          <p:nvPr/>
        </p:nvSpPr>
        <p:spPr>
          <a:xfrm>
            <a:off x="7491912" y="3395246"/>
            <a:ext cx="1194888" cy="338554"/>
          </a:xfrm>
          <a:prstGeom prst="rect">
            <a:avLst/>
          </a:prstGeom>
          <a:noFill/>
        </p:spPr>
        <p:txBody>
          <a:bodyPr wrap="square" rtlCol="0">
            <a:spAutoFit/>
          </a:bodyPr>
          <a:lstStyle/>
          <a:p>
            <a:r>
              <a:rPr lang="en-CA" sz="1600" dirty="0" smtClean="0"/>
              <a:t>IX Effluent</a:t>
            </a:r>
            <a:endParaRPr lang="en-CA" sz="1600" dirty="0"/>
          </a:p>
        </p:txBody>
      </p:sp>
      <p:grpSp>
        <p:nvGrpSpPr>
          <p:cNvPr id="12" name="Group 11"/>
          <p:cNvGrpSpPr/>
          <p:nvPr/>
        </p:nvGrpSpPr>
        <p:grpSpPr>
          <a:xfrm>
            <a:off x="3212899" y="1438347"/>
            <a:ext cx="684817" cy="1548222"/>
            <a:chOff x="4356882" y="1438347"/>
            <a:chExt cx="684817" cy="1548222"/>
          </a:xfrm>
        </p:grpSpPr>
        <p:sp>
          <p:nvSpPr>
            <p:cNvPr id="2" name="Rectangle 1"/>
            <p:cNvSpPr/>
            <p:nvPr/>
          </p:nvSpPr>
          <p:spPr>
            <a:xfrm>
              <a:off x="4520252" y="1438347"/>
              <a:ext cx="358078" cy="2520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1" name="Group 10"/>
            <p:cNvGrpSpPr/>
            <p:nvPr/>
          </p:nvGrpSpPr>
          <p:grpSpPr>
            <a:xfrm>
              <a:off x="4356882" y="1690425"/>
              <a:ext cx="684817" cy="1296144"/>
              <a:chOff x="4356882" y="1690425"/>
              <a:chExt cx="684817" cy="1296144"/>
            </a:xfrm>
          </p:grpSpPr>
          <p:sp>
            <p:nvSpPr>
              <p:cNvPr id="28" name="Rounded Rectangle 27"/>
              <p:cNvSpPr/>
              <p:nvPr/>
            </p:nvSpPr>
            <p:spPr>
              <a:xfrm>
                <a:off x="4398683" y="1690425"/>
                <a:ext cx="601216" cy="129614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p:cNvSpPr txBox="1"/>
              <p:nvPr/>
            </p:nvSpPr>
            <p:spPr>
              <a:xfrm>
                <a:off x="4356882" y="2146533"/>
                <a:ext cx="684817" cy="276999"/>
              </a:xfrm>
              <a:prstGeom prst="rect">
                <a:avLst/>
              </a:prstGeom>
              <a:noFill/>
            </p:spPr>
            <p:txBody>
              <a:bodyPr wrap="square" rtlCol="0">
                <a:spAutoFit/>
              </a:bodyPr>
              <a:lstStyle/>
              <a:p>
                <a:pPr algn="ctr"/>
                <a:r>
                  <a:rPr lang="en-CA" sz="1200" dirty="0" smtClean="0"/>
                  <a:t>Tank 1 </a:t>
                </a:r>
              </a:p>
            </p:txBody>
          </p:sp>
        </p:grpSp>
      </p:grpSp>
      <p:grpSp>
        <p:nvGrpSpPr>
          <p:cNvPr id="18" name="Group 17"/>
          <p:cNvGrpSpPr/>
          <p:nvPr/>
        </p:nvGrpSpPr>
        <p:grpSpPr>
          <a:xfrm>
            <a:off x="3124200" y="3445135"/>
            <a:ext cx="783795" cy="1548222"/>
            <a:chOff x="4321605" y="3445135"/>
            <a:chExt cx="783795" cy="1548222"/>
          </a:xfrm>
        </p:grpSpPr>
        <p:sp>
          <p:nvSpPr>
            <p:cNvPr id="27" name="Rounded Rectangle 26"/>
            <p:cNvSpPr/>
            <p:nvPr/>
          </p:nvSpPr>
          <p:spPr>
            <a:xfrm>
              <a:off x="4398683" y="3697213"/>
              <a:ext cx="601216" cy="129614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4520252" y="3445135"/>
              <a:ext cx="358078" cy="2520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0" name="TextBox 89"/>
            <p:cNvSpPr txBox="1"/>
            <p:nvPr/>
          </p:nvSpPr>
          <p:spPr>
            <a:xfrm>
              <a:off x="4321605" y="4142601"/>
              <a:ext cx="783795" cy="276999"/>
            </a:xfrm>
            <a:prstGeom prst="rect">
              <a:avLst/>
            </a:prstGeom>
            <a:noFill/>
          </p:spPr>
          <p:txBody>
            <a:bodyPr wrap="square" rtlCol="0">
              <a:spAutoFit/>
            </a:bodyPr>
            <a:lstStyle/>
            <a:p>
              <a:pPr algn="ctr"/>
              <a:r>
                <a:rPr lang="en-CA" sz="1200" dirty="0" smtClean="0"/>
                <a:t>Tank 2 </a:t>
              </a:r>
            </a:p>
          </p:txBody>
        </p:sp>
      </p:grpSp>
      <p:cxnSp>
        <p:nvCxnSpPr>
          <p:cNvPr id="105" name="Straight Arrow Connector 104"/>
          <p:cNvCxnSpPr/>
          <p:nvPr/>
        </p:nvCxnSpPr>
        <p:spPr>
          <a:xfrm>
            <a:off x="458431" y="2622702"/>
            <a:ext cx="1895095" cy="8020"/>
          </a:xfrm>
          <a:prstGeom prst="straightConnector1">
            <a:avLst/>
          </a:prstGeom>
          <a:ln w="571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029474" y="3060833"/>
            <a:ext cx="590550" cy="447675"/>
            <a:chOff x="1029474" y="3060833"/>
            <a:chExt cx="590550" cy="447675"/>
          </a:xfrm>
          <a:solidFill>
            <a:schemeClr val="bg1">
              <a:lumMod val="75000"/>
            </a:schemeClr>
          </a:solidFill>
        </p:grpSpPr>
        <p:sp>
          <p:nvSpPr>
            <p:cNvPr id="107" name="Rectangle 106"/>
            <p:cNvSpPr/>
            <p:nvPr/>
          </p:nvSpPr>
          <p:spPr>
            <a:xfrm>
              <a:off x="1029474" y="3060833"/>
              <a:ext cx="590550" cy="447675"/>
            </a:xfrm>
            <a:prstGeom prst="rect">
              <a:avLst/>
            </a:prstGeom>
            <a:grpFill/>
            <a:ln w="254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36" name="Rectangle 35"/>
            <p:cNvSpPr/>
            <p:nvPr/>
          </p:nvSpPr>
          <p:spPr>
            <a:xfrm>
              <a:off x="1202770" y="3153222"/>
              <a:ext cx="245030" cy="118631"/>
            </a:xfrm>
            <a:prstGeom prst="rect">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44" name="Oval 143"/>
          <p:cNvSpPr/>
          <p:nvPr/>
        </p:nvSpPr>
        <p:spPr>
          <a:xfrm>
            <a:off x="14955273" y="290220"/>
            <a:ext cx="145517" cy="138985"/>
          </a:xfrm>
          <a:prstGeom prst="ellipse">
            <a:avLst/>
          </a:prstGeom>
          <a:ln w="15875">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cxnSp>
        <p:nvCxnSpPr>
          <p:cNvPr id="146" name="Straight Arrow Connector 145"/>
          <p:cNvCxnSpPr/>
          <p:nvPr/>
        </p:nvCxnSpPr>
        <p:spPr>
          <a:xfrm>
            <a:off x="3733800" y="1493360"/>
            <a:ext cx="3857355" cy="37043"/>
          </a:xfrm>
          <a:prstGeom prst="straightConnector1">
            <a:avLst/>
          </a:prstGeom>
          <a:ln w="57150">
            <a:solidFill>
              <a:schemeClr val="accent1">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295400" y="2627008"/>
            <a:ext cx="7958" cy="423293"/>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5638800" y="1524000"/>
            <a:ext cx="1" cy="344039"/>
          </a:xfrm>
          <a:prstGeom prst="straightConnector1">
            <a:avLst/>
          </a:prstGeom>
          <a:ln w="38100">
            <a:solidFill>
              <a:schemeClr val="accent1">
                <a:lumMod val="9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5347911" y="1868039"/>
            <a:ext cx="590550" cy="447675"/>
            <a:chOff x="1029474" y="3060833"/>
            <a:chExt cx="590550" cy="447675"/>
          </a:xfrm>
          <a:solidFill>
            <a:schemeClr val="bg1">
              <a:lumMod val="75000"/>
            </a:schemeClr>
          </a:solidFill>
        </p:grpSpPr>
        <p:sp>
          <p:nvSpPr>
            <p:cNvPr id="99" name="Rectangle 98"/>
            <p:cNvSpPr/>
            <p:nvPr/>
          </p:nvSpPr>
          <p:spPr>
            <a:xfrm>
              <a:off x="1029474" y="3060833"/>
              <a:ext cx="590550" cy="447675"/>
            </a:xfrm>
            <a:prstGeom prst="rect">
              <a:avLst/>
            </a:prstGeom>
            <a:grpFill/>
            <a:ln w="254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00" name="Rectangle 99"/>
            <p:cNvSpPr/>
            <p:nvPr/>
          </p:nvSpPr>
          <p:spPr>
            <a:xfrm>
              <a:off x="1227733" y="3153222"/>
              <a:ext cx="245030" cy="118631"/>
            </a:xfrm>
            <a:prstGeom prst="rect">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33" name="Flowchart: Summing Junction 32"/>
          <p:cNvSpPr/>
          <p:nvPr/>
        </p:nvSpPr>
        <p:spPr>
          <a:xfrm>
            <a:off x="7010400" y="1447800"/>
            <a:ext cx="228600" cy="228600"/>
          </a:xfrm>
          <a:prstGeom prst="flowChartSummingJunctio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7" name="Rectangle 126"/>
          <p:cNvSpPr/>
          <p:nvPr/>
        </p:nvSpPr>
        <p:spPr>
          <a:xfrm>
            <a:off x="6646715" y="1447800"/>
            <a:ext cx="135085" cy="206300"/>
          </a:xfrm>
          <a:prstGeom prst="rect">
            <a:avLst/>
          </a:prstGeom>
          <a:pattFill prst="ltHorz">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1" name="Straight Arrow Connector 130"/>
          <p:cNvCxnSpPr/>
          <p:nvPr/>
        </p:nvCxnSpPr>
        <p:spPr>
          <a:xfrm>
            <a:off x="3680925" y="3519323"/>
            <a:ext cx="3857355" cy="37043"/>
          </a:xfrm>
          <a:prstGeom prst="straightConnector1">
            <a:avLst/>
          </a:prstGeom>
          <a:ln w="57150">
            <a:solidFill>
              <a:schemeClr val="accent1">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5585925" y="3549963"/>
            <a:ext cx="1" cy="344039"/>
          </a:xfrm>
          <a:prstGeom prst="straightConnector1">
            <a:avLst/>
          </a:prstGeom>
          <a:ln w="38100">
            <a:solidFill>
              <a:schemeClr val="accent1">
                <a:lumMod val="9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34" name="Group 133"/>
          <p:cNvGrpSpPr/>
          <p:nvPr/>
        </p:nvGrpSpPr>
        <p:grpSpPr>
          <a:xfrm>
            <a:off x="5295036" y="3894002"/>
            <a:ext cx="590550" cy="447675"/>
            <a:chOff x="1029474" y="3060833"/>
            <a:chExt cx="590550" cy="447675"/>
          </a:xfrm>
          <a:solidFill>
            <a:schemeClr val="bg1">
              <a:lumMod val="75000"/>
            </a:schemeClr>
          </a:solidFill>
        </p:grpSpPr>
        <p:sp>
          <p:nvSpPr>
            <p:cNvPr id="136" name="Rectangle 135"/>
            <p:cNvSpPr/>
            <p:nvPr/>
          </p:nvSpPr>
          <p:spPr>
            <a:xfrm>
              <a:off x="1029474" y="3060833"/>
              <a:ext cx="590550" cy="447675"/>
            </a:xfrm>
            <a:prstGeom prst="rect">
              <a:avLst/>
            </a:prstGeom>
            <a:grpFill/>
            <a:ln w="254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37" name="Rectangle 136"/>
            <p:cNvSpPr/>
            <p:nvPr/>
          </p:nvSpPr>
          <p:spPr>
            <a:xfrm>
              <a:off x="1204408" y="3153222"/>
              <a:ext cx="245030" cy="118631"/>
            </a:xfrm>
            <a:prstGeom prst="rect">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38" name="Flowchart: Summing Junction 137"/>
          <p:cNvSpPr/>
          <p:nvPr/>
        </p:nvSpPr>
        <p:spPr>
          <a:xfrm>
            <a:off x="6957525" y="3473763"/>
            <a:ext cx="228600" cy="228600"/>
          </a:xfrm>
          <a:prstGeom prst="flowChartSummingJunctio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9" name="Rectangle 138"/>
          <p:cNvSpPr/>
          <p:nvPr/>
        </p:nvSpPr>
        <p:spPr>
          <a:xfrm>
            <a:off x="6593840" y="3473763"/>
            <a:ext cx="135085" cy="206300"/>
          </a:xfrm>
          <a:prstGeom prst="rect">
            <a:avLst/>
          </a:prstGeom>
          <a:pattFill prst="ltHorz">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5" name="Elbow Connector 144"/>
          <p:cNvCxnSpPr/>
          <p:nvPr/>
        </p:nvCxnSpPr>
        <p:spPr>
          <a:xfrm rot="10800000">
            <a:off x="2550906" y="1103085"/>
            <a:ext cx="725694" cy="2554514"/>
          </a:xfrm>
          <a:prstGeom prst="bentConnector2">
            <a:avLst/>
          </a:prstGeom>
          <a:ln w="57150" cmpd="sng">
            <a:solidFill>
              <a:schemeClr val="tx1">
                <a:lumMod val="65000"/>
                <a:lumOff val="35000"/>
              </a:schemeClr>
            </a:solidFill>
            <a:prstDash val="sysDot"/>
            <a:headEnd type="triangle"/>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7543800" y="4724400"/>
            <a:ext cx="939019" cy="338554"/>
          </a:xfrm>
          <a:prstGeom prst="rect">
            <a:avLst/>
          </a:prstGeom>
          <a:noFill/>
        </p:spPr>
        <p:txBody>
          <a:bodyPr wrap="square" rtlCol="0">
            <a:spAutoFit/>
          </a:bodyPr>
          <a:lstStyle/>
          <a:p>
            <a:r>
              <a:rPr lang="en-CA" sz="1600" dirty="0" smtClean="0"/>
              <a:t>To Drain</a:t>
            </a:r>
            <a:endParaRPr lang="en-CA" sz="1600" dirty="0"/>
          </a:p>
        </p:txBody>
      </p:sp>
      <p:sp>
        <p:nvSpPr>
          <p:cNvPr id="162" name="TextBox 161"/>
          <p:cNvSpPr txBox="1"/>
          <p:nvPr/>
        </p:nvSpPr>
        <p:spPr>
          <a:xfrm>
            <a:off x="7543800" y="1371600"/>
            <a:ext cx="1194888" cy="338554"/>
          </a:xfrm>
          <a:prstGeom prst="rect">
            <a:avLst/>
          </a:prstGeom>
          <a:noFill/>
        </p:spPr>
        <p:txBody>
          <a:bodyPr wrap="square" rtlCol="0">
            <a:spAutoFit/>
          </a:bodyPr>
          <a:lstStyle/>
          <a:p>
            <a:r>
              <a:rPr lang="en-CA" sz="1600" dirty="0" smtClean="0"/>
              <a:t>IX Effluent</a:t>
            </a:r>
            <a:endParaRPr lang="en-CA" sz="1600" dirty="0"/>
          </a:p>
        </p:txBody>
      </p:sp>
      <p:sp>
        <p:nvSpPr>
          <p:cNvPr id="164" name="Flowchart: Summing Junction 163"/>
          <p:cNvSpPr/>
          <p:nvPr/>
        </p:nvSpPr>
        <p:spPr>
          <a:xfrm>
            <a:off x="1621883" y="2536621"/>
            <a:ext cx="228600" cy="228600"/>
          </a:xfrm>
          <a:prstGeom prst="flowChartSummingJunctio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5" name="Right Arrow 164"/>
          <p:cNvSpPr/>
          <p:nvPr/>
        </p:nvSpPr>
        <p:spPr>
          <a:xfrm rot="16200000">
            <a:off x="2141021" y="2073509"/>
            <a:ext cx="436261" cy="251646"/>
          </a:xfrm>
          <a:prstGeom prst="right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ight Arrow 165"/>
          <p:cNvSpPr/>
          <p:nvPr/>
        </p:nvSpPr>
        <p:spPr>
          <a:xfrm rot="5400000">
            <a:off x="2148761" y="2934760"/>
            <a:ext cx="437946" cy="245734"/>
          </a:xfrm>
          <a:prstGeom prst="right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ight Arrow 167"/>
          <p:cNvSpPr/>
          <p:nvPr/>
        </p:nvSpPr>
        <p:spPr>
          <a:xfrm>
            <a:off x="2484974" y="1305254"/>
            <a:ext cx="392131" cy="268369"/>
          </a:xfrm>
          <a:prstGeom prst="right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ight Arrow 170"/>
          <p:cNvSpPr/>
          <p:nvPr/>
        </p:nvSpPr>
        <p:spPr>
          <a:xfrm rot="5400000">
            <a:off x="2381026" y="1071835"/>
            <a:ext cx="339758" cy="251646"/>
          </a:xfrm>
          <a:prstGeom prst="rightArrow">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ight Arrow 171"/>
          <p:cNvSpPr/>
          <p:nvPr/>
        </p:nvSpPr>
        <p:spPr>
          <a:xfrm rot="5400000">
            <a:off x="2823345" y="1075898"/>
            <a:ext cx="339758" cy="251646"/>
          </a:xfrm>
          <a:prstGeom prst="rightArrow">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ight Arrow 166"/>
          <p:cNvSpPr/>
          <p:nvPr/>
        </p:nvSpPr>
        <p:spPr>
          <a:xfrm>
            <a:off x="2484974" y="3392627"/>
            <a:ext cx="389408" cy="252519"/>
          </a:xfrm>
          <a:prstGeom prst="right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ight Arrow 176"/>
          <p:cNvSpPr/>
          <p:nvPr/>
        </p:nvSpPr>
        <p:spPr>
          <a:xfrm rot="5400000">
            <a:off x="3956444" y="3768931"/>
            <a:ext cx="339758" cy="251646"/>
          </a:xfrm>
          <a:prstGeom prst="rightArrow">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ight Arrow 177"/>
          <p:cNvSpPr/>
          <p:nvPr/>
        </p:nvSpPr>
        <p:spPr>
          <a:xfrm rot="5400000">
            <a:off x="3978022" y="1766326"/>
            <a:ext cx="339758" cy="251646"/>
          </a:xfrm>
          <a:prstGeom prst="rightArrow">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ight Arrow 178"/>
          <p:cNvSpPr/>
          <p:nvPr/>
        </p:nvSpPr>
        <p:spPr>
          <a:xfrm>
            <a:off x="4108870" y="4767854"/>
            <a:ext cx="339758" cy="251646"/>
          </a:xfrm>
          <a:prstGeom prst="rightArrow">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ight Arrow 179"/>
          <p:cNvSpPr/>
          <p:nvPr/>
        </p:nvSpPr>
        <p:spPr>
          <a:xfrm>
            <a:off x="4077874" y="3091454"/>
            <a:ext cx="339758" cy="251646"/>
          </a:xfrm>
          <a:prstGeom prst="rightArrow">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ight Arrow 168"/>
          <p:cNvSpPr/>
          <p:nvPr/>
        </p:nvSpPr>
        <p:spPr>
          <a:xfrm>
            <a:off x="3733800" y="3392627"/>
            <a:ext cx="533400" cy="251646"/>
          </a:xfrm>
          <a:prstGeom prst="rightArrow">
            <a:avLst/>
          </a:prstGeom>
          <a:solidFill>
            <a:schemeClr val="accent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ight Arrow 169"/>
          <p:cNvSpPr/>
          <p:nvPr/>
        </p:nvSpPr>
        <p:spPr>
          <a:xfrm>
            <a:off x="3810000" y="1367537"/>
            <a:ext cx="533400" cy="251646"/>
          </a:xfrm>
          <a:prstGeom prst="rightArrow">
            <a:avLst/>
          </a:prstGeom>
          <a:solidFill>
            <a:schemeClr val="accent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825192" y="5501954"/>
            <a:ext cx="5566208" cy="1000274"/>
            <a:chOff x="148792" y="5501954"/>
            <a:chExt cx="5566208" cy="1000274"/>
          </a:xfrm>
        </p:grpSpPr>
        <p:sp>
          <p:nvSpPr>
            <p:cNvPr id="115" name="TextBox 114"/>
            <p:cNvSpPr txBox="1"/>
            <p:nvPr/>
          </p:nvSpPr>
          <p:spPr>
            <a:xfrm>
              <a:off x="148792" y="5501954"/>
              <a:ext cx="5566208" cy="1000274"/>
            </a:xfrm>
            <a:prstGeom prst="rect">
              <a:avLst/>
            </a:prstGeom>
            <a:noFill/>
            <a:ln>
              <a:solidFill>
                <a:schemeClr val="tx1"/>
              </a:solidFill>
            </a:ln>
          </p:spPr>
          <p:txBody>
            <a:bodyPr wrap="square" rtlCol="0">
              <a:spAutoFit/>
            </a:bodyPr>
            <a:lstStyle/>
            <a:p>
              <a:r>
                <a:rPr lang="en-CA" dirty="0" smtClean="0"/>
                <a:t>Legend:</a:t>
              </a:r>
            </a:p>
            <a:p>
              <a:pPr algn="ctr"/>
              <a:endParaRPr lang="en-CA" sz="1200" dirty="0" smtClean="0"/>
            </a:p>
            <a:p>
              <a:r>
                <a:rPr lang="en-CA" dirty="0" smtClean="0"/>
                <a:t>     Sample Port        Flow Meter           UV abs. meter</a:t>
              </a:r>
            </a:p>
            <a:p>
              <a:endParaRPr lang="en-CA" sz="1100" dirty="0"/>
            </a:p>
          </p:txBody>
        </p:sp>
        <p:sp>
          <p:nvSpPr>
            <p:cNvPr id="116" name="Flowchart: Summing Junction 115"/>
            <p:cNvSpPr/>
            <p:nvPr/>
          </p:nvSpPr>
          <p:spPr>
            <a:xfrm>
              <a:off x="266700" y="6019800"/>
              <a:ext cx="228600" cy="228600"/>
            </a:xfrm>
            <a:prstGeom prst="flowChartSummingJunctio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p>
          </p:txBody>
        </p:sp>
        <p:grpSp>
          <p:nvGrpSpPr>
            <p:cNvPr id="119" name="Group 118"/>
            <p:cNvGrpSpPr/>
            <p:nvPr/>
          </p:nvGrpSpPr>
          <p:grpSpPr>
            <a:xfrm>
              <a:off x="3713976" y="6019800"/>
              <a:ext cx="324624" cy="252867"/>
              <a:chOff x="1029474" y="3060833"/>
              <a:chExt cx="590550" cy="447675"/>
            </a:xfrm>
            <a:solidFill>
              <a:schemeClr val="bg1">
                <a:lumMod val="75000"/>
              </a:schemeClr>
            </a:solidFill>
          </p:grpSpPr>
          <p:sp>
            <p:nvSpPr>
              <p:cNvPr id="123" name="Rectangle 122"/>
              <p:cNvSpPr/>
              <p:nvPr/>
            </p:nvSpPr>
            <p:spPr>
              <a:xfrm>
                <a:off x="1029474" y="3060833"/>
                <a:ext cx="590550" cy="447675"/>
              </a:xfrm>
              <a:prstGeom prst="rect">
                <a:avLst/>
              </a:prstGeom>
              <a:grpFill/>
              <a:ln w="254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sz="1100"/>
              </a:p>
            </p:txBody>
          </p:sp>
          <p:sp>
            <p:nvSpPr>
              <p:cNvPr id="129" name="Rectangle 128"/>
              <p:cNvSpPr/>
              <p:nvPr/>
            </p:nvSpPr>
            <p:spPr>
              <a:xfrm>
                <a:off x="1202770" y="3153222"/>
                <a:ext cx="245030" cy="118631"/>
              </a:xfrm>
              <a:prstGeom prst="rect">
                <a:avLst/>
              </a:prstGeom>
              <a:grpFill/>
            </p:spPr>
            <p:style>
              <a:lnRef idx="2">
                <a:schemeClr val="dk1"/>
              </a:lnRef>
              <a:fillRef idx="1">
                <a:schemeClr val="lt1"/>
              </a:fillRef>
              <a:effectRef idx="0">
                <a:schemeClr val="dk1"/>
              </a:effectRef>
              <a:fontRef idx="minor">
                <a:schemeClr val="dk1"/>
              </a:fontRef>
            </p:style>
            <p:txBody>
              <a:bodyPr rtlCol="0" anchor="ctr"/>
              <a:lstStyle/>
              <a:p>
                <a:endParaRPr lang="en-US"/>
              </a:p>
            </p:txBody>
          </p:sp>
        </p:grpSp>
        <p:sp>
          <p:nvSpPr>
            <p:cNvPr id="182" name="Rectangle 181"/>
            <p:cNvSpPr/>
            <p:nvPr/>
          </p:nvSpPr>
          <p:spPr>
            <a:xfrm>
              <a:off x="2109782" y="6042100"/>
              <a:ext cx="135085" cy="206300"/>
            </a:xfrm>
            <a:prstGeom prst="rect">
              <a:avLst/>
            </a:prstGeom>
            <a:pattFill prst="ltHorz">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p>
          </p:txBody>
        </p:sp>
      </p:grpSp>
      <p:sp>
        <p:nvSpPr>
          <p:cNvPr id="3" name="Right Arrow 2"/>
          <p:cNvSpPr/>
          <p:nvPr/>
        </p:nvSpPr>
        <p:spPr>
          <a:xfrm>
            <a:off x="228600" y="2491554"/>
            <a:ext cx="533400" cy="251646"/>
          </a:xfrm>
          <a:prstGeom prst="right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871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repeatCount="indefinite" accel="50000" decel="50000" fill="hold" grpId="0" nodeType="clickEffect">
                                  <p:stCondLst>
                                    <p:cond delay="0"/>
                                  </p:stCondLst>
                                  <p:endCondLst>
                                    <p:cond evt="onNext" delay="0">
                                      <p:tgtEl>
                                        <p:sldTgt/>
                                      </p:tgtEl>
                                    </p:cond>
                                  </p:endCondLst>
                                  <p:childTnLst>
                                    <p:animMotion origin="layout" path="M -0.00417 0.00741 L 0.18333 0.00371 " pathEditMode="relative" rAng="0" ptsTypes="AA">
                                      <p:cBhvr>
                                        <p:cTn id="6" dur="2000" fill="hold"/>
                                        <p:tgtEl>
                                          <p:spTgt spid="3"/>
                                        </p:tgtEl>
                                        <p:attrNameLst>
                                          <p:attrName>ppt_x</p:attrName>
                                          <p:attrName>ppt_y</p:attrName>
                                        </p:attrNameLst>
                                      </p:cBhvr>
                                      <p:rCtr x="9375" y="-185"/>
                                    </p:animMotion>
                                  </p:childTnLst>
                                </p:cTn>
                              </p:par>
                              <p:par>
                                <p:cTn id="7" presetID="64" presetClass="path" presetSubtype="0" repeatCount="indefinite" accel="50000" decel="50000" fill="hold" grpId="0" nodeType="withEffect">
                                  <p:stCondLst>
                                    <p:cond delay="0"/>
                                  </p:stCondLst>
                                  <p:endCondLst>
                                    <p:cond evt="onNext" delay="0">
                                      <p:tgtEl>
                                        <p:sldTgt/>
                                      </p:tgtEl>
                                    </p:cond>
                                  </p:endCondLst>
                                  <p:childTnLst>
                                    <p:animMotion origin="layout" path="M 3.88889E-6 0.01273 L 0.00034 -0.08009 " pathEditMode="relative" rAng="0" ptsTypes="AA">
                                      <p:cBhvr>
                                        <p:cTn id="8" dur="2000" fill="hold"/>
                                        <p:tgtEl>
                                          <p:spTgt spid="165"/>
                                        </p:tgtEl>
                                        <p:attrNameLst>
                                          <p:attrName>ppt_x</p:attrName>
                                          <p:attrName>ppt_y</p:attrName>
                                        </p:attrNameLst>
                                      </p:cBhvr>
                                      <p:rCtr x="17" y="-4653"/>
                                    </p:animMotion>
                                  </p:childTnLst>
                                </p:cTn>
                              </p:par>
                              <p:par>
                                <p:cTn id="9" presetID="42" presetClass="path" presetSubtype="0" repeatCount="indefinite" accel="50000" decel="50000" fill="hold" grpId="0" nodeType="withEffect">
                                  <p:stCondLst>
                                    <p:cond delay="0"/>
                                  </p:stCondLst>
                                  <p:endCondLst>
                                    <p:cond evt="onNext" delay="0">
                                      <p:tgtEl>
                                        <p:sldTgt/>
                                      </p:tgtEl>
                                    </p:cond>
                                  </p:endCondLst>
                                  <p:childTnLst>
                                    <p:animMotion origin="layout" path="M -0.00035 -0.02222 L -0.00069 0.05 " pathEditMode="relative" rAng="0" ptsTypes="AA">
                                      <p:cBhvr>
                                        <p:cTn id="10" dur="2000" fill="hold"/>
                                        <p:tgtEl>
                                          <p:spTgt spid="166"/>
                                        </p:tgtEl>
                                        <p:attrNameLst>
                                          <p:attrName>ppt_x</p:attrName>
                                          <p:attrName>ppt_y</p:attrName>
                                        </p:attrNameLst>
                                      </p:cBhvr>
                                      <p:rCtr x="-17" y="3611"/>
                                    </p:animMotion>
                                  </p:childTnLst>
                                </p:cTn>
                              </p:par>
                              <p:par>
                                <p:cTn id="11" presetID="63" presetClass="path" presetSubtype="0" repeatCount="indefinite" accel="50000" decel="50000" fill="hold" grpId="0" nodeType="withEffect">
                                  <p:stCondLst>
                                    <p:cond delay="0"/>
                                  </p:stCondLst>
                                  <p:endCondLst>
                                    <p:cond evt="onNext" delay="0">
                                      <p:tgtEl>
                                        <p:sldTgt/>
                                      </p:tgtEl>
                                    </p:cond>
                                  </p:endCondLst>
                                  <p:childTnLst>
                                    <p:animMotion origin="layout" path="M -0.00834 -1.11111E-6 L 0.04791 -1.11111E-6 " pathEditMode="relative" rAng="0" ptsTypes="AA">
                                      <p:cBhvr>
                                        <p:cTn id="12" dur="2000" fill="hold"/>
                                        <p:tgtEl>
                                          <p:spTgt spid="168"/>
                                        </p:tgtEl>
                                        <p:attrNameLst>
                                          <p:attrName>ppt_x</p:attrName>
                                          <p:attrName>ppt_y</p:attrName>
                                        </p:attrNameLst>
                                      </p:cBhvr>
                                      <p:rCtr x="2812" y="0"/>
                                    </p:animMotion>
                                  </p:childTnLst>
                                </p:cTn>
                              </p:par>
                              <p:par>
                                <p:cTn id="13" presetID="63" presetClass="path" presetSubtype="0" repeatCount="indefinite" accel="50000" decel="50000" fill="hold" grpId="0" nodeType="withEffect">
                                  <p:stCondLst>
                                    <p:cond delay="0"/>
                                  </p:stCondLst>
                                  <p:endCondLst>
                                    <p:cond evt="onNext" delay="0">
                                      <p:tgtEl>
                                        <p:sldTgt/>
                                      </p:tgtEl>
                                    </p:cond>
                                  </p:endCondLst>
                                  <p:childTnLst>
                                    <p:animMotion origin="layout" path="M -0.00955 -4.44444E-6 L 0.03976 -4.44444E-6 " pathEditMode="relative" rAng="0" ptsTypes="AA">
                                      <p:cBhvr>
                                        <p:cTn id="14" dur="2000" fill="hold"/>
                                        <p:tgtEl>
                                          <p:spTgt spid="167"/>
                                        </p:tgtEl>
                                        <p:attrNameLst>
                                          <p:attrName>ppt_x</p:attrName>
                                          <p:attrName>ppt_y</p:attrName>
                                        </p:attrNameLst>
                                      </p:cBhvr>
                                      <p:rCtr x="2465" y="0"/>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repeatCount="indefinite" accel="50000" decel="50000" fill="hold" grpId="0" nodeType="clickEffect">
                                  <p:stCondLst>
                                    <p:cond delay="0"/>
                                  </p:stCondLst>
                                  <p:endCondLst>
                                    <p:cond evt="onNext" delay="0">
                                      <p:tgtEl>
                                        <p:sldTgt/>
                                      </p:tgtEl>
                                    </p:cond>
                                  </p:endCondLst>
                                  <p:childTnLst>
                                    <p:animMotion origin="layout" path="M -3.33333E-6 -2.59259E-6 L 0.27084 0.00463 " pathEditMode="relative" rAng="0" ptsTypes="AA">
                                      <p:cBhvr>
                                        <p:cTn id="18" dur="2000" fill="hold"/>
                                        <p:tgtEl>
                                          <p:spTgt spid="170"/>
                                        </p:tgtEl>
                                        <p:attrNameLst>
                                          <p:attrName>ppt_x</p:attrName>
                                          <p:attrName>ppt_y</p:attrName>
                                        </p:attrNameLst>
                                      </p:cBhvr>
                                      <p:rCtr x="13542" y="231"/>
                                    </p:animMotion>
                                  </p:childTnLst>
                                </p:cTn>
                              </p:par>
                              <p:par>
                                <p:cTn id="19" presetID="63" presetClass="path" presetSubtype="0" repeatCount="indefinite" accel="50000" decel="50000" fill="hold" grpId="0" nodeType="withEffect">
                                  <p:stCondLst>
                                    <p:cond delay="0"/>
                                  </p:stCondLst>
                                  <p:endCondLst>
                                    <p:cond evt="onNext" delay="0">
                                      <p:tgtEl>
                                        <p:sldTgt/>
                                      </p:tgtEl>
                                    </p:cond>
                                  </p:endCondLst>
                                  <p:childTnLst>
                                    <p:animMotion origin="layout" path="M 5.55112E-17 -2.96296E-6 L 0.27083 0.00926 " pathEditMode="relative" rAng="0" ptsTypes="AA">
                                      <p:cBhvr>
                                        <p:cTn id="20" dur="2000" fill="hold"/>
                                        <p:tgtEl>
                                          <p:spTgt spid="169"/>
                                        </p:tgtEl>
                                        <p:attrNameLst>
                                          <p:attrName>ppt_x</p:attrName>
                                          <p:attrName>ppt_y</p:attrName>
                                        </p:attrNameLst>
                                      </p:cBhvr>
                                      <p:rCtr x="13542" y="463"/>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repeatCount="indefinite" accel="50000" decel="50000" fill="hold" grpId="0" nodeType="clickEffect">
                                  <p:stCondLst>
                                    <p:cond delay="0"/>
                                  </p:stCondLst>
                                  <p:endCondLst>
                                    <p:cond evt="onNext" delay="0">
                                      <p:tgtEl>
                                        <p:sldTgt/>
                                      </p:tgtEl>
                                    </p:cond>
                                  </p:endCondLst>
                                  <p:childTnLst>
                                    <p:animMotion origin="layout" path="M -0.00764 0.03542 L -0.0033 0.33866 " pathEditMode="relative" rAng="0" ptsTypes="AA">
                                      <p:cBhvr>
                                        <p:cTn id="24" dur="2000" fill="hold"/>
                                        <p:tgtEl>
                                          <p:spTgt spid="171"/>
                                        </p:tgtEl>
                                        <p:attrNameLst>
                                          <p:attrName>ppt_x</p:attrName>
                                          <p:attrName>ppt_y</p:attrName>
                                        </p:attrNameLst>
                                      </p:cBhvr>
                                      <p:rCtr x="208" y="15162"/>
                                    </p:animMotion>
                                  </p:childTnLst>
                                </p:cTn>
                              </p:par>
                              <p:par>
                                <p:cTn id="25" presetID="42" presetClass="path" presetSubtype="0" repeatCount="indefinite" accel="50000" decel="50000" fill="hold" grpId="0" nodeType="withEffect">
                                  <p:stCondLst>
                                    <p:cond delay="0"/>
                                  </p:stCondLst>
                                  <p:endCondLst>
                                    <p:cond evt="onNext" delay="0">
                                      <p:tgtEl>
                                        <p:sldTgt/>
                                      </p:tgtEl>
                                    </p:cond>
                                  </p:endCondLst>
                                  <p:childTnLst>
                                    <p:animMotion origin="layout" path="M 0 -4.07407E-6 L 0 0.12107 " pathEditMode="relative" rAng="0" ptsTypes="AA">
                                      <p:cBhvr>
                                        <p:cTn id="26" dur="2000" fill="hold"/>
                                        <p:tgtEl>
                                          <p:spTgt spid="177"/>
                                        </p:tgtEl>
                                        <p:attrNameLst>
                                          <p:attrName>ppt_x</p:attrName>
                                          <p:attrName>ppt_y</p:attrName>
                                        </p:attrNameLst>
                                      </p:cBhvr>
                                      <p:rCtr x="0" y="6042"/>
                                    </p:animMotion>
                                  </p:childTnLst>
                                </p:cTn>
                              </p:par>
                              <p:par>
                                <p:cTn id="27" presetID="63" presetClass="path" presetSubtype="0" repeatCount="indefinite" accel="50000" decel="50000" fill="hold" grpId="0" nodeType="withEffect">
                                  <p:stCondLst>
                                    <p:cond delay="0"/>
                                  </p:stCondLst>
                                  <p:endCondLst>
                                    <p:cond evt="onNext" delay="0">
                                      <p:tgtEl>
                                        <p:sldTgt/>
                                      </p:tgtEl>
                                    </p:cond>
                                  </p:endCondLst>
                                  <p:childTnLst>
                                    <p:animMotion origin="layout" path="M -0.01666 -0.00232 L 0.31545 -0.00463 " pathEditMode="relative" rAng="0" ptsTypes="AA">
                                      <p:cBhvr>
                                        <p:cTn id="28" dur="2000" fill="hold"/>
                                        <p:tgtEl>
                                          <p:spTgt spid="179"/>
                                        </p:tgtEl>
                                        <p:attrNameLst>
                                          <p:attrName>ppt_x</p:attrName>
                                          <p:attrName>ppt_y</p:attrName>
                                        </p:attrNameLst>
                                      </p:cBhvr>
                                      <p:rCtr x="16597" y="-116"/>
                                    </p:animMotion>
                                  </p:childTnLst>
                                </p:cTn>
                              </p:par>
                              <p:par>
                                <p:cTn id="29" presetID="42" presetClass="path" presetSubtype="0" repeatCount="indefinite" accel="50000" decel="50000" fill="hold" grpId="0" nodeType="withEffect">
                                  <p:stCondLst>
                                    <p:cond delay="0"/>
                                  </p:stCondLst>
                                  <p:endCondLst>
                                    <p:cond evt="onNext" delay="0">
                                      <p:tgtEl>
                                        <p:sldTgt/>
                                      </p:tgtEl>
                                    </p:cond>
                                  </p:endCondLst>
                                  <p:childTnLst>
                                    <p:animMotion origin="layout" path="M 3.05556E-6 -0.00856 L -0.00226 0.03843 " pathEditMode="relative" rAng="0" ptsTypes="AA">
                                      <p:cBhvr>
                                        <p:cTn id="30" dur="2000" fill="hold"/>
                                        <p:tgtEl>
                                          <p:spTgt spid="172"/>
                                        </p:tgtEl>
                                        <p:attrNameLst>
                                          <p:attrName>ppt_x</p:attrName>
                                          <p:attrName>ppt_y</p:attrName>
                                        </p:attrNameLst>
                                      </p:cBhvr>
                                      <p:rCtr x="-122" y="2338"/>
                                    </p:animMotion>
                                  </p:childTnLst>
                                </p:cTn>
                              </p:par>
                              <p:par>
                                <p:cTn id="31" presetID="42" presetClass="path" presetSubtype="0" repeatCount="indefinite" accel="50000" decel="50000" fill="hold" grpId="0" nodeType="withEffect">
                                  <p:stCondLst>
                                    <p:cond delay="0"/>
                                  </p:stCondLst>
                                  <p:endCondLst>
                                    <p:cond evt="onNext" delay="0">
                                      <p:tgtEl>
                                        <p:sldTgt/>
                                      </p:tgtEl>
                                    </p:cond>
                                  </p:endCondLst>
                                  <p:childTnLst>
                                    <p:animMotion origin="layout" path="M 4.16667E-6 0.01111 L -0.00365 0.16851 " pathEditMode="relative" rAng="0" ptsTypes="AA">
                                      <p:cBhvr>
                                        <p:cTn id="32" dur="2000" fill="hold"/>
                                        <p:tgtEl>
                                          <p:spTgt spid="178"/>
                                        </p:tgtEl>
                                        <p:attrNameLst>
                                          <p:attrName>ppt_x</p:attrName>
                                          <p:attrName>ppt_y</p:attrName>
                                        </p:attrNameLst>
                                      </p:cBhvr>
                                      <p:rCtr x="-191" y="7870"/>
                                    </p:animMotion>
                                  </p:childTnLst>
                                </p:cTn>
                              </p:par>
                              <p:par>
                                <p:cTn id="33" presetID="63" presetClass="path" presetSubtype="0" repeatCount="indefinite" accel="50000" decel="50000" fill="hold" grpId="0" nodeType="withEffect">
                                  <p:stCondLst>
                                    <p:cond delay="0"/>
                                  </p:stCondLst>
                                  <p:endCondLst>
                                    <p:cond evt="onNext" delay="0">
                                      <p:tgtEl>
                                        <p:sldTgt/>
                                      </p:tgtEl>
                                    </p:cond>
                                  </p:endCondLst>
                                  <p:childTnLst>
                                    <p:animMotion origin="layout" path="M -0.01458 -0.00231 L 0.30417 -0.00463 " pathEditMode="relative" rAng="0" ptsTypes="AA">
                                      <p:cBhvr>
                                        <p:cTn id="34" dur="2000" fill="hold"/>
                                        <p:tgtEl>
                                          <p:spTgt spid="180"/>
                                        </p:tgtEl>
                                        <p:attrNameLst>
                                          <p:attrName>ppt_x</p:attrName>
                                          <p:attrName>ppt_y</p:attrName>
                                        </p:attrNameLst>
                                      </p:cBhvr>
                                      <p:rCtr x="15937"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p:bldP spid="166" grpId="0" animBg="1"/>
      <p:bldP spid="168" grpId="0" animBg="1"/>
      <p:bldP spid="171" grpId="0" animBg="1"/>
      <p:bldP spid="172" grpId="0" animBg="1"/>
      <p:bldP spid="167" grpId="0" animBg="1"/>
      <p:bldP spid="177" grpId="0" animBg="1"/>
      <p:bldP spid="178" grpId="0" animBg="1"/>
      <p:bldP spid="179" grpId="0" animBg="1"/>
      <p:bldP spid="180" grpId="0" animBg="1"/>
      <p:bldP spid="169" grpId="0" animBg="1"/>
      <p:bldP spid="170"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0" y="1981200"/>
            <a:ext cx="9144000" cy="3916363"/>
          </a:xfrm>
        </p:spPr>
        <p:txBody>
          <a:bodyPr/>
          <a:lstStyle/>
          <a:p>
            <a:pPr marL="0" indent="0" algn="ctr">
              <a:buFontTx/>
              <a:buNone/>
            </a:pPr>
            <a:endParaRPr lang="en-US" altLang="en-US" sz="4000" b="1" dirty="0" smtClean="0">
              <a:solidFill>
                <a:schemeClr val="tx1"/>
              </a:solidFill>
              <a:latin typeface="Arial" charset="0"/>
              <a:cs typeface="Arial" charset="0"/>
            </a:endParaRPr>
          </a:p>
          <a:p>
            <a:pPr marL="0" indent="0" algn="ctr">
              <a:buFontTx/>
              <a:buNone/>
            </a:pPr>
            <a:r>
              <a:rPr lang="en-US" altLang="en-US" sz="4000" b="1" dirty="0" smtClean="0">
                <a:solidFill>
                  <a:schemeClr val="tx1"/>
                </a:solidFill>
                <a:latin typeface="Arial" charset="0"/>
                <a:cs typeface="Arial" charset="0"/>
              </a:rPr>
              <a:t>Results</a:t>
            </a:r>
          </a:p>
          <a:p>
            <a:pPr marL="0" indent="0">
              <a:buFontTx/>
              <a:buNone/>
            </a:pPr>
            <a:endParaRPr lang="en-US" altLang="en-US" sz="2400" dirty="0" smtClean="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0" y="0"/>
            <a:ext cx="9144000" cy="914400"/>
          </a:xfrm>
        </p:spPr>
        <p:txBody>
          <a:bodyPr/>
          <a:lstStyle/>
          <a:p>
            <a:pPr eaLnBrk="1" hangingPunct="1"/>
            <a:r>
              <a:rPr lang="en-US" altLang="en-US" sz="3600" b="1" dirty="0">
                <a:solidFill>
                  <a:schemeClr val="tx1"/>
                </a:solidFill>
                <a:latin typeface="Arial" charset="0"/>
                <a:cs typeface="Arial" charset="0"/>
              </a:rPr>
              <a:t>Raw </a:t>
            </a:r>
            <a:r>
              <a:rPr lang="en-US" altLang="en-US" sz="3600" b="1" dirty="0" smtClean="0">
                <a:solidFill>
                  <a:schemeClr val="tx1"/>
                </a:solidFill>
                <a:latin typeface="Arial" charset="0"/>
                <a:cs typeface="Arial" charset="0"/>
              </a:rPr>
              <a:t>Water Quality Characteristics</a:t>
            </a:r>
            <a:endParaRPr lang="en-US" altLang="en-US" sz="3600" strike="sngStrike" dirty="0" smtClean="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314573756"/>
              </p:ext>
            </p:extLst>
          </p:nvPr>
        </p:nvGraphicFramePr>
        <p:xfrm>
          <a:off x="381000" y="838200"/>
          <a:ext cx="8001000" cy="5082661"/>
        </p:xfrm>
        <a:graphic>
          <a:graphicData uri="http://schemas.openxmlformats.org/drawingml/2006/table">
            <a:tbl>
              <a:tblPr firstRow="1" bandRow="1">
                <a:tableStyleId>{5C22544A-7EE6-4342-B048-85BDC9FD1C3A}</a:tableStyleId>
              </a:tblPr>
              <a:tblGrid>
                <a:gridCol w="5614737"/>
                <a:gridCol w="2386263"/>
              </a:tblGrid>
              <a:tr h="327540">
                <a:tc>
                  <a:txBody>
                    <a:bodyPr/>
                    <a:lstStyle/>
                    <a:p>
                      <a:pPr algn="l">
                        <a:spcAft>
                          <a:spcPts val="0"/>
                        </a:spcAft>
                      </a:pPr>
                      <a:r>
                        <a:rPr lang="en-CA" sz="2000" b="1" dirty="0" smtClean="0">
                          <a:solidFill>
                            <a:schemeClr val="tx1"/>
                          </a:solidFill>
                          <a:effectLst/>
                          <a:latin typeface="Arial"/>
                          <a:ea typeface="Times New Roman"/>
                        </a:rPr>
                        <a:t>Parameters</a:t>
                      </a:r>
                      <a:endParaRPr lang="en-CA" sz="20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CA" sz="2000" b="1" dirty="0" smtClean="0">
                          <a:solidFill>
                            <a:schemeClr val="tx1"/>
                          </a:solidFill>
                          <a:effectLst/>
                          <a:latin typeface="Arial"/>
                          <a:ea typeface="Times New Roman"/>
                        </a:rPr>
                        <a:t>Average (Experiment 1 &amp; 2)</a:t>
                      </a:r>
                      <a:endParaRPr lang="en-CA" sz="2000" b="1"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7727">
                <a:tc>
                  <a:txBody>
                    <a:bodyPr/>
                    <a:lstStyle/>
                    <a:p>
                      <a:pPr algn="l">
                        <a:spcAft>
                          <a:spcPts val="0"/>
                        </a:spcAft>
                      </a:pPr>
                      <a:r>
                        <a:rPr lang="en-CA" sz="2000" b="0" dirty="0" smtClean="0">
                          <a:solidFill>
                            <a:schemeClr val="tx1"/>
                          </a:solidFill>
                          <a:effectLst/>
                          <a:latin typeface="Arial"/>
                          <a:ea typeface="Times New Roman"/>
                        </a:rPr>
                        <a:t>DOC (mg/L</a:t>
                      </a:r>
                      <a:r>
                        <a:rPr lang="en-CA" sz="2000" b="0" dirty="0">
                          <a:solidFill>
                            <a:schemeClr val="tx1"/>
                          </a:solidFill>
                          <a:effectLst/>
                          <a:latin typeface="Arial"/>
                          <a:ea typeface="Times New Roman"/>
                        </a:rPr>
                        <a:t>)</a:t>
                      </a:r>
                      <a:endParaRPr lang="en-CA" sz="20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CA" sz="2000" b="0" dirty="0" smtClean="0">
                          <a:solidFill>
                            <a:schemeClr val="tx1"/>
                          </a:solidFill>
                          <a:effectLst/>
                          <a:latin typeface="Arial"/>
                          <a:ea typeface="Times New Roman"/>
                        </a:rPr>
                        <a:t>16.5</a:t>
                      </a:r>
                      <a:endParaRPr lang="en-CA" sz="20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9863">
                <a:tc>
                  <a:txBody>
                    <a:bodyPr/>
                    <a:lstStyle/>
                    <a:p>
                      <a:pPr algn="l">
                        <a:spcAft>
                          <a:spcPts val="0"/>
                        </a:spcAft>
                      </a:pPr>
                      <a:r>
                        <a:rPr lang="en-CA" sz="2000" b="0" dirty="0">
                          <a:solidFill>
                            <a:schemeClr val="tx1"/>
                          </a:solidFill>
                          <a:effectLst/>
                          <a:latin typeface="Arial"/>
                          <a:ea typeface="Times New Roman"/>
                        </a:rPr>
                        <a:t>UV absorbance at 254nm (cm </a:t>
                      </a:r>
                      <a:r>
                        <a:rPr lang="en-CA" sz="2000" b="0" baseline="30000" dirty="0">
                          <a:solidFill>
                            <a:schemeClr val="tx1"/>
                          </a:solidFill>
                          <a:effectLst/>
                          <a:latin typeface="Arial"/>
                          <a:ea typeface="Times New Roman"/>
                        </a:rPr>
                        <a:t>-1</a:t>
                      </a:r>
                      <a:r>
                        <a:rPr lang="en-CA" sz="2000" b="0" dirty="0">
                          <a:solidFill>
                            <a:schemeClr val="tx1"/>
                          </a:solidFill>
                          <a:effectLst/>
                          <a:latin typeface="Arial"/>
                          <a:ea typeface="Times New Roman"/>
                        </a:rPr>
                        <a:t>)</a:t>
                      </a:r>
                      <a:endParaRPr lang="en-CA" sz="20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CA" sz="2000" b="0" dirty="0" smtClean="0">
                          <a:solidFill>
                            <a:schemeClr val="tx1"/>
                          </a:solidFill>
                          <a:effectLst/>
                          <a:latin typeface="Arial"/>
                          <a:ea typeface="Times New Roman"/>
                        </a:rPr>
                        <a:t>1.011</a:t>
                      </a:r>
                      <a:endParaRPr lang="en-CA" sz="20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6668">
                <a:tc>
                  <a:txBody>
                    <a:bodyPr/>
                    <a:lstStyle/>
                    <a:p>
                      <a:pPr marL="0" algn="l" defTabSz="914400" rtl="0" eaLnBrk="1" latinLnBrk="0" hangingPunct="1">
                        <a:spcAft>
                          <a:spcPts val="0"/>
                        </a:spcAft>
                      </a:pPr>
                      <a:r>
                        <a:rPr lang="en-CA" sz="2000" b="0" kern="1200" dirty="0" smtClean="0">
                          <a:solidFill>
                            <a:schemeClr val="tx1"/>
                          </a:solidFill>
                          <a:effectLst/>
                          <a:latin typeface="Arial"/>
                          <a:ea typeface="Times New Roman"/>
                          <a:cs typeface="+mn-cs"/>
                        </a:rPr>
                        <a:t>SUVA (L/mg-m)</a:t>
                      </a:r>
                      <a:endParaRPr lang="en-CA" sz="2000" b="0" kern="1200" dirty="0">
                        <a:solidFill>
                          <a:schemeClr val="tx1"/>
                        </a:solidFill>
                        <a:effectLst/>
                        <a:latin typeface="Arial"/>
                        <a:ea typeface="Times New Roman"/>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CA" sz="2000" b="0" kern="1200" dirty="0" smtClean="0">
                          <a:solidFill>
                            <a:schemeClr val="tx1"/>
                          </a:solidFill>
                          <a:effectLst/>
                          <a:latin typeface="Arial"/>
                          <a:ea typeface="Times New Roman"/>
                          <a:cs typeface="+mn-cs"/>
                        </a:rPr>
                        <a:t>6.14</a:t>
                      </a:r>
                      <a:endParaRPr lang="en-CA" sz="2000" b="0" kern="1200" dirty="0">
                        <a:solidFill>
                          <a:schemeClr val="tx1"/>
                        </a:solidFill>
                        <a:effectLst/>
                        <a:latin typeface="Arial"/>
                        <a:ea typeface="Times New Roman"/>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8421">
                <a:tc>
                  <a:txBody>
                    <a:bodyPr/>
                    <a:lstStyle/>
                    <a:p>
                      <a:pPr algn="l">
                        <a:spcAft>
                          <a:spcPts val="0"/>
                        </a:spcAft>
                      </a:pPr>
                      <a:r>
                        <a:rPr lang="en-CA" sz="2000" b="0" dirty="0">
                          <a:solidFill>
                            <a:schemeClr val="tx1"/>
                          </a:solidFill>
                          <a:effectLst/>
                          <a:latin typeface="Arial"/>
                          <a:ea typeface="Times New Roman"/>
                        </a:rPr>
                        <a:t>Alkalinity (mg/L CaCO</a:t>
                      </a:r>
                      <a:r>
                        <a:rPr lang="en-CA" sz="2000" b="0" baseline="-25000" dirty="0">
                          <a:solidFill>
                            <a:schemeClr val="tx1"/>
                          </a:solidFill>
                          <a:effectLst/>
                          <a:latin typeface="Arial"/>
                          <a:ea typeface="Times New Roman"/>
                        </a:rPr>
                        <a:t>3</a:t>
                      </a:r>
                      <a:r>
                        <a:rPr lang="en-CA" sz="2000" b="0" dirty="0">
                          <a:solidFill>
                            <a:schemeClr val="tx1"/>
                          </a:solidFill>
                          <a:effectLst/>
                          <a:latin typeface="Arial"/>
                          <a:ea typeface="Times New Roman"/>
                        </a:rPr>
                        <a:t>)</a:t>
                      </a:r>
                      <a:endParaRPr lang="en-CA" sz="20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CA" sz="2000" b="0" dirty="0" smtClean="0">
                          <a:solidFill>
                            <a:schemeClr val="tx1"/>
                          </a:solidFill>
                          <a:effectLst/>
                          <a:latin typeface="Arial"/>
                          <a:ea typeface="Times New Roman"/>
                        </a:rPr>
                        <a:t>69</a:t>
                      </a:r>
                      <a:endParaRPr lang="en-CA" sz="20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838">
                <a:tc>
                  <a:txBody>
                    <a:bodyPr/>
                    <a:lstStyle/>
                    <a:p>
                      <a:pPr algn="l">
                        <a:spcAft>
                          <a:spcPts val="0"/>
                        </a:spcAft>
                      </a:pPr>
                      <a:r>
                        <a:rPr lang="en-CA" sz="2000" b="0" dirty="0">
                          <a:solidFill>
                            <a:schemeClr val="tx1"/>
                          </a:solidFill>
                          <a:effectLst/>
                          <a:latin typeface="Arial"/>
                          <a:ea typeface="Times New Roman"/>
                        </a:rPr>
                        <a:t>True colour (Pt- Co)</a:t>
                      </a:r>
                      <a:endParaRPr lang="en-CA" sz="20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CA" sz="2000" b="0" dirty="0" smtClean="0">
                          <a:solidFill>
                            <a:schemeClr val="tx1"/>
                          </a:solidFill>
                          <a:effectLst/>
                          <a:latin typeface="Arial"/>
                          <a:ea typeface="Times New Roman"/>
                        </a:rPr>
                        <a:t>146</a:t>
                      </a:r>
                      <a:endParaRPr lang="en-CA" sz="20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7626">
                <a:tc>
                  <a:txBody>
                    <a:bodyPr/>
                    <a:lstStyle/>
                    <a:p>
                      <a:pPr algn="l">
                        <a:spcAft>
                          <a:spcPts val="0"/>
                        </a:spcAft>
                      </a:pPr>
                      <a:r>
                        <a:rPr lang="en-CA" sz="2000" b="0" dirty="0">
                          <a:solidFill>
                            <a:schemeClr val="tx1"/>
                          </a:solidFill>
                          <a:effectLst/>
                          <a:latin typeface="Arial"/>
                          <a:ea typeface="Times New Roman"/>
                        </a:rPr>
                        <a:t>Apparent colour (Pt- Co)</a:t>
                      </a:r>
                      <a:endParaRPr lang="en-CA" sz="20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CA" sz="2000" b="0" dirty="0">
                          <a:solidFill>
                            <a:schemeClr val="tx1"/>
                          </a:solidFill>
                          <a:effectLst/>
                          <a:latin typeface="Arial"/>
                          <a:ea typeface="Times New Roman"/>
                        </a:rPr>
                        <a:t>203</a:t>
                      </a:r>
                      <a:endParaRPr lang="en-CA" sz="20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6012">
                <a:tc>
                  <a:txBody>
                    <a:bodyPr/>
                    <a:lstStyle/>
                    <a:p>
                      <a:pPr marL="0" algn="l" defTabSz="914400" rtl="0" eaLnBrk="1" latinLnBrk="0" hangingPunct="1">
                        <a:spcAft>
                          <a:spcPts val="0"/>
                        </a:spcAft>
                      </a:pPr>
                      <a:r>
                        <a:rPr lang="en-CA" sz="2000" b="0" kern="1200" dirty="0">
                          <a:solidFill>
                            <a:schemeClr val="tx1"/>
                          </a:solidFill>
                          <a:effectLst/>
                          <a:latin typeface="Arial"/>
                          <a:ea typeface="Times New Roman"/>
                          <a:cs typeface="+mn-cs"/>
                        </a:rPr>
                        <a:t>Turbidity (NTU)</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CA" sz="2000" b="0" kern="1200" dirty="0" smtClean="0">
                          <a:solidFill>
                            <a:schemeClr val="tx1"/>
                          </a:solidFill>
                          <a:effectLst/>
                          <a:latin typeface="Arial"/>
                          <a:ea typeface="Times New Roman"/>
                          <a:cs typeface="+mn-cs"/>
                        </a:rPr>
                        <a:t>7.56</a:t>
                      </a:r>
                      <a:endParaRPr lang="en-CA" sz="2000" b="0" kern="1200" dirty="0">
                        <a:solidFill>
                          <a:schemeClr val="tx1"/>
                        </a:solidFill>
                        <a:effectLst/>
                        <a:latin typeface="Arial"/>
                        <a:ea typeface="Times New Roman"/>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0906">
                <a:tc>
                  <a:txBody>
                    <a:bodyPr/>
                    <a:lstStyle/>
                    <a:p>
                      <a:pPr marL="0" algn="l" defTabSz="914400" rtl="0" eaLnBrk="1" latinLnBrk="0" hangingPunct="1">
                        <a:spcAft>
                          <a:spcPts val="0"/>
                        </a:spcAft>
                      </a:pPr>
                      <a:r>
                        <a:rPr lang="en-CA" sz="2000" b="0" kern="1200" dirty="0">
                          <a:solidFill>
                            <a:schemeClr val="tx1"/>
                          </a:solidFill>
                          <a:effectLst/>
                          <a:latin typeface="Arial"/>
                          <a:ea typeface="Times New Roman"/>
                          <a:cs typeface="+mn-cs"/>
                        </a:rPr>
                        <a:t>p</a:t>
                      </a:r>
                      <a:r>
                        <a:rPr lang="en-CA" sz="2000" b="0" kern="1200" dirty="0" smtClean="0">
                          <a:solidFill>
                            <a:schemeClr val="tx1"/>
                          </a:solidFill>
                          <a:effectLst/>
                          <a:latin typeface="Arial"/>
                          <a:ea typeface="Times New Roman"/>
                          <a:cs typeface="+mn-cs"/>
                        </a:rPr>
                        <a:t>H</a:t>
                      </a:r>
                      <a:endParaRPr lang="en-CA" sz="2000" b="0" kern="1200" dirty="0">
                        <a:solidFill>
                          <a:schemeClr val="tx1"/>
                        </a:solidFill>
                        <a:effectLst/>
                        <a:latin typeface="Arial"/>
                        <a:ea typeface="Times New Roman"/>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CA" sz="2000" b="0" kern="1200" dirty="0">
                          <a:solidFill>
                            <a:schemeClr val="tx1"/>
                          </a:solidFill>
                          <a:effectLst/>
                          <a:latin typeface="Arial"/>
                          <a:ea typeface="Times New Roman"/>
                          <a:cs typeface="+mn-cs"/>
                        </a:rPr>
                        <a:t>7.61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2133600" y="5105400"/>
            <a:ext cx="6019800" cy="914400"/>
          </a:xfrm>
        </p:spPr>
        <p:txBody>
          <a:bodyPr/>
          <a:lstStyle/>
          <a:p>
            <a:r>
              <a:rPr lang="en-US" altLang="en-US" sz="1600" dirty="0" smtClean="0">
                <a:solidFill>
                  <a:schemeClr val="tx1"/>
                </a:solidFill>
                <a:latin typeface="Arial" pitchFamily="34" charset="0"/>
                <a:cs typeface="Arial" pitchFamily="34" charset="0"/>
              </a:rPr>
              <a:t>Raw water :16.4 mg/L and Filtered effluent: 5.75 mg/L</a:t>
            </a:r>
          </a:p>
          <a:p>
            <a:r>
              <a:rPr lang="en-US" altLang="en-US" sz="1600" dirty="0" smtClean="0">
                <a:solidFill>
                  <a:schemeClr val="tx1"/>
                </a:solidFill>
                <a:latin typeface="Arial" pitchFamily="34" charset="0"/>
                <a:cs typeface="Arial" pitchFamily="34" charset="0"/>
              </a:rPr>
              <a:t>IX treated water: 1.84 -1.90 mg/L</a:t>
            </a:r>
          </a:p>
          <a:p>
            <a:r>
              <a:rPr lang="en-US" altLang="en-US" sz="1600" dirty="0" smtClean="0">
                <a:solidFill>
                  <a:schemeClr val="tx1"/>
                </a:solidFill>
                <a:latin typeface="Arial" pitchFamily="34" charset="0"/>
                <a:cs typeface="Arial" pitchFamily="34" charset="0"/>
              </a:rPr>
              <a:t>Additional DOC reduction: 68%</a:t>
            </a:r>
          </a:p>
        </p:txBody>
      </p:sp>
      <p:sp>
        <p:nvSpPr>
          <p:cNvPr id="21507" name="Rectangle 2"/>
          <p:cNvSpPr>
            <a:spLocks noGrp="1" noChangeArrowheads="1"/>
          </p:cNvSpPr>
          <p:nvPr>
            <p:ph type="title"/>
          </p:nvPr>
        </p:nvSpPr>
        <p:spPr>
          <a:xfrm>
            <a:off x="180390" y="150646"/>
            <a:ext cx="8735010" cy="611354"/>
          </a:xfrm>
        </p:spPr>
        <p:txBody>
          <a:bodyPr/>
          <a:lstStyle/>
          <a:p>
            <a:pPr eaLnBrk="1" hangingPunct="1"/>
            <a:r>
              <a:rPr lang="en-US" altLang="en-US" sz="2800" b="1" dirty="0" smtClean="0">
                <a:solidFill>
                  <a:schemeClr val="tx1"/>
                </a:solidFill>
                <a:latin typeface="Arial" charset="0"/>
                <a:cs typeface="Arial" charset="0"/>
              </a:rPr>
              <a:t>Additional DOC Reduction with EBCT - 2.5 min</a:t>
            </a:r>
            <a:endParaRPr lang="en-US" altLang="en-US" sz="2800" dirty="0" smtClean="0">
              <a:solidFill>
                <a:schemeClr val="tx1"/>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716631"/>
            <a:ext cx="7371180" cy="4388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2133600" y="5062794"/>
            <a:ext cx="5562600" cy="1338006"/>
          </a:xfrm>
        </p:spPr>
        <p:txBody>
          <a:bodyPr/>
          <a:lstStyle/>
          <a:p>
            <a:r>
              <a:rPr lang="en-US" altLang="en-US" sz="1600" dirty="0" smtClean="0">
                <a:solidFill>
                  <a:schemeClr val="tx1"/>
                </a:solidFill>
                <a:latin typeface="Arial" pitchFamily="34" charset="0"/>
                <a:cs typeface="Arial" pitchFamily="34" charset="0"/>
              </a:rPr>
              <a:t>IX treated water: 1.36 - 2.06 mg/L, </a:t>
            </a:r>
          </a:p>
          <a:p>
            <a:r>
              <a:rPr lang="en-US" altLang="en-US" sz="1600" dirty="0" smtClean="0">
                <a:solidFill>
                  <a:schemeClr val="tx1"/>
                </a:solidFill>
                <a:latin typeface="Arial" pitchFamily="34" charset="0"/>
                <a:cs typeface="Arial" pitchFamily="34" charset="0"/>
              </a:rPr>
              <a:t>Additional DOC reduction: 69%</a:t>
            </a:r>
          </a:p>
          <a:p>
            <a:r>
              <a:rPr lang="en-US" altLang="en-US" sz="1600" dirty="0" smtClean="0">
                <a:solidFill>
                  <a:schemeClr val="tx1"/>
                </a:solidFill>
                <a:latin typeface="Arial" pitchFamily="34" charset="0"/>
                <a:cs typeface="Arial" pitchFamily="34" charset="0"/>
              </a:rPr>
              <a:t>Treated water DOC level increases with time</a:t>
            </a:r>
          </a:p>
          <a:p>
            <a:pPr marL="0" indent="0">
              <a:buNone/>
            </a:pPr>
            <a:endParaRPr lang="en-US" altLang="en-US" sz="2200" dirty="0" smtClean="0">
              <a:solidFill>
                <a:schemeClr val="tx1"/>
              </a:solidFill>
              <a:latin typeface="Arial" pitchFamily="34" charset="0"/>
              <a:cs typeface="Arial" pitchFamily="34" charset="0"/>
            </a:endParaRPr>
          </a:p>
        </p:txBody>
      </p:sp>
      <p:sp>
        <p:nvSpPr>
          <p:cNvPr id="21507" name="Rectangle 2"/>
          <p:cNvSpPr>
            <a:spLocks noGrp="1" noChangeArrowheads="1"/>
          </p:cNvSpPr>
          <p:nvPr>
            <p:ph type="title"/>
          </p:nvPr>
        </p:nvSpPr>
        <p:spPr>
          <a:xfrm>
            <a:off x="0" y="74446"/>
            <a:ext cx="9144000" cy="611354"/>
          </a:xfrm>
        </p:spPr>
        <p:txBody>
          <a:bodyPr/>
          <a:lstStyle/>
          <a:p>
            <a:pPr eaLnBrk="1" hangingPunct="1"/>
            <a:r>
              <a:rPr lang="en-US" altLang="en-US" sz="2800" b="1" dirty="0" smtClean="0">
                <a:solidFill>
                  <a:schemeClr val="tx1"/>
                </a:solidFill>
                <a:latin typeface="Arial" charset="0"/>
                <a:cs typeface="Arial" charset="0"/>
              </a:rPr>
              <a:t>Additional DOC Reduction with EBCT - 5.2 min</a:t>
            </a:r>
            <a:endParaRPr lang="en-US" altLang="en-US" sz="2800" dirty="0" smtClean="0">
              <a:solidFill>
                <a:schemeClr val="tx1"/>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2015" y="766057"/>
            <a:ext cx="7168848" cy="42631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82586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1182030" y="5334000"/>
            <a:ext cx="7047570" cy="838200"/>
          </a:xfrm>
        </p:spPr>
        <p:txBody>
          <a:bodyPr/>
          <a:lstStyle/>
          <a:p>
            <a:r>
              <a:rPr lang="en-US" altLang="en-US" sz="1600" dirty="0" smtClean="0">
                <a:solidFill>
                  <a:schemeClr val="tx1"/>
                </a:solidFill>
                <a:latin typeface="Arial" pitchFamily="34" charset="0"/>
                <a:cs typeface="Arial" pitchFamily="34" charset="0"/>
              </a:rPr>
              <a:t>Reduction up to Filtered effluent: 90%</a:t>
            </a:r>
          </a:p>
          <a:p>
            <a:r>
              <a:rPr lang="en-US" altLang="en-US" sz="1600" dirty="0" smtClean="0">
                <a:solidFill>
                  <a:schemeClr val="tx1"/>
                </a:solidFill>
                <a:latin typeface="Arial" pitchFamily="34" charset="0"/>
                <a:cs typeface="Arial" pitchFamily="34" charset="0"/>
              </a:rPr>
              <a:t>Additional UV absorbance reduction by Ion-exchange process: 84%</a:t>
            </a:r>
          </a:p>
        </p:txBody>
      </p:sp>
      <p:sp>
        <p:nvSpPr>
          <p:cNvPr id="21507" name="Rectangle 2"/>
          <p:cNvSpPr>
            <a:spLocks noGrp="1" noChangeArrowheads="1"/>
          </p:cNvSpPr>
          <p:nvPr>
            <p:ph type="title"/>
          </p:nvPr>
        </p:nvSpPr>
        <p:spPr>
          <a:xfrm>
            <a:off x="0" y="150646"/>
            <a:ext cx="9144000" cy="611354"/>
          </a:xfrm>
        </p:spPr>
        <p:txBody>
          <a:bodyPr/>
          <a:lstStyle/>
          <a:p>
            <a:pPr eaLnBrk="1" hangingPunct="1"/>
            <a:r>
              <a:rPr lang="en-US" altLang="en-US" sz="2400" b="1" dirty="0" smtClean="0">
                <a:solidFill>
                  <a:schemeClr val="tx1"/>
                </a:solidFill>
                <a:latin typeface="Arial" charset="0"/>
                <a:cs typeface="Arial" charset="0"/>
              </a:rPr>
              <a:t>Additional UV absorbance Reduction with EBCT - 2.5 min</a:t>
            </a:r>
            <a:endParaRPr lang="en-US" altLang="en-US" sz="2400" b="1" dirty="0" smtClean="0">
              <a:solidFill>
                <a:schemeClr val="tx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838200"/>
            <a:ext cx="8657646"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4006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418171" y="5486400"/>
            <a:ext cx="8192429" cy="457200"/>
          </a:xfrm>
        </p:spPr>
        <p:txBody>
          <a:bodyPr/>
          <a:lstStyle/>
          <a:p>
            <a:r>
              <a:rPr lang="en-US" altLang="en-US" sz="2000" dirty="0" smtClean="0">
                <a:solidFill>
                  <a:schemeClr val="tx1"/>
                </a:solidFill>
                <a:latin typeface="Arial" pitchFamily="34" charset="0"/>
                <a:cs typeface="Arial" pitchFamily="34" charset="0"/>
              </a:rPr>
              <a:t>Additional UV absorbance reduction by Ion-exchange process: 82%</a:t>
            </a:r>
          </a:p>
        </p:txBody>
      </p:sp>
      <p:sp>
        <p:nvSpPr>
          <p:cNvPr id="21507" name="Rectangle 2"/>
          <p:cNvSpPr>
            <a:spLocks noGrp="1" noChangeArrowheads="1"/>
          </p:cNvSpPr>
          <p:nvPr>
            <p:ph type="title"/>
          </p:nvPr>
        </p:nvSpPr>
        <p:spPr>
          <a:xfrm>
            <a:off x="0" y="226846"/>
            <a:ext cx="9144000" cy="611354"/>
          </a:xfrm>
        </p:spPr>
        <p:txBody>
          <a:bodyPr/>
          <a:lstStyle/>
          <a:p>
            <a:pPr eaLnBrk="1" hangingPunct="1"/>
            <a:r>
              <a:rPr lang="en-US" altLang="en-US" sz="2400" b="1" dirty="0" smtClean="0">
                <a:solidFill>
                  <a:schemeClr val="tx1"/>
                </a:solidFill>
                <a:latin typeface="Arial" charset="0"/>
                <a:cs typeface="Arial" charset="0"/>
              </a:rPr>
              <a:t>Additional UV absorbance Reduction with EBCT - 5.2 min</a:t>
            </a:r>
            <a:endParaRPr lang="en-US" altLang="en-US" sz="2400" dirty="0" smtClean="0">
              <a:solidFill>
                <a:schemeClr val="tx1"/>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033968"/>
            <a:ext cx="8374566" cy="43000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22057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533400" y="1524000"/>
            <a:ext cx="8305800" cy="4267200"/>
          </a:xfrm>
        </p:spPr>
        <p:txBody>
          <a:bodyPr/>
          <a:lstStyle/>
          <a:p>
            <a:r>
              <a:rPr lang="en-US" altLang="en-US" sz="2400" dirty="0" smtClean="0">
                <a:solidFill>
                  <a:schemeClr val="tx1"/>
                </a:solidFill>
                <a:latin typeface="Arial" pitchFamily="34" charset="0"/>
                <a:cs typeface="Arial" pitchFamily="34" charset="0"/>
              </a:rPr>
              <a:t>Overall additional DOC reduction: 69%</a:t>
            </a:r>
          </a:p>
          <a:p>
            <a:r>
              <a:rPr lang="en-US" altLang="en-US" sz="2400" dirty="0" smtClean="0">
                <a:solidFill>
                  <a:schemeClr val="tx1"/>
                </a:solidFill>
                <a:latin typeface="Arial" pitchFamily="34" charset="0"/>
                <a:cs typeface="Arial" pitchFamily="34" charset="0"/>
              </a:rPr>
              <a:t>Additional UV absorbance reduction : 83%</a:t>
            </a:r>
          </a:p>
          <a:p>
            <a:r>
              <a:rPr lang="en-US" altLang="en-US" sz="2400" dirty="0" smtClean="0">
                <a:solidFill>
                  <a:schemeClr val="tx1"/>
                </a:solidFill>
                <a:latin typeface="Arial" pitchFamily="34" charset="0"/>
                <a:cs typeface="Arial" pitchFamily="34" charset="0"/>
              </a:rPr>
              <a:t>IX process reduces more aromatic fraction</a:t>
            </a:r>
          </a:p>
          <a:p>
            <a:r>
              <a:rPr lang="en-US" altLang="en-US" sz="2400" dirty="0" smtClean="0">
                <a:solidFill>
                  <a:schemeClr val="tx1"/>
                </a:solidFill>
                <a:latin typeface="Arial" pitchFamily="34" charset="0"/>
                <a:cs typeface="Arial" pitchFamily="34" charset="0"/>
              </a:rPr>
              <a:t>Because two different EBCTs showed similar performance within a range of flows which indicate that EBCT can be decreased or flowrate can be increased.</a:t>
            </a:r>
          </a:p>
          <a:p>
            <a:r>
              <a:rPr lang="en-CA" altLang="en-US" sz="2400" dirty="0">
                <a:solidFill>
                  <a:schemeClr val="tx1"/>
                </a:solidFill>
                <a:latin typeface="Arial" pitchFamily="34" charset="0"/>
                <a:cs typeface="Arial" pitchFamily="34" charset="0"/>
              </a:rPr>
              <a:t>Performance decreases as runtime </a:t>
            </a:r>
            <a:r>
              <a:rPr lang="en-CA" altLang="en-US" sz="2400" dirty="0" smtClean="0">
                <a:solidFill>
                  <a:schemeClr val="tx1"/>
                </a:solidFill>
                <a:latin typeface="Arial" pitchFamily="34" charset="0"/>
                <a:cs typeface="Arial" pitchFamily="34" charset="0"/>
              </a:rPr>
              <a:t>increases and therefore UV absorbance </a:t>
            </a:r>
            <a:r>
              <a:rPr lang="en-CA" altLang="en-US" sz="2400" dirty="0">
                <a:solidFill>
                  <a:schemeClr val="tx1"/>
                </a:solidFill>
                <a:latin typeface="Arial" pitchFamily="34" charset="0"/>
                <a:cs typeface="Arial" pitchFamily="34" charset="0"/>
              </a:rPr>
              <a:t>can be used as DOC surrogate for regeneration </a:t>
            </a:r>
            <a:r>
              <a:rPr lang="en-CA" altLang="en-US" sz="2400" dirty="0" smtClean="0">
                <a:solidFill>
                  <a:schemeClr val="tx1"/>
                </a:solidFill>
                <a:latin typeface="Arial" pitchFamily="34" charset="0"/>
                <a:cs typeface="Arial" pitchFamily="34" charset="0"/>
              </a:rPr>
              <a:t>frequency</a:t>
            </a:r>
          </a:p>
          <a:p>
            <a:r>
              <a:rPr lang="en-US" altLang="en-US" sz="2400" dirty="0" smtClean="0">
                <a:solidFill>
                  <a:schemeClr val="tx1"/>
                </a:solidFill>
                <a:latin typeface="Arial" pitchFamily="34" charset="0"/>
                <a:cs typeface="Arial" pitchFamily="34" charset="0"/>
              </a:rPr>
              <a:t>On-line UV absorbance meter can be used as a monitoring tool for DOC </a:t>
            </a:r>
          </a:p>
        </p:txBody>
      </p:sp>
      <p:sp>
        <p:nvSpPr>
          <p:cNvPr id="21507" name="Rectangle 2"/>
          <p:cNvSpPr>
            <a:spLocks noGrp="1" noChangeArrowheads="1"/>
          </p:cNvSpPr>
          <p:nvPr>
            <p:ph type="title"/>
          </p:nvPr>
        </p:nvSpPr>
        <p:spPr>
          <a:xfrm>
            <a:off x="22302" y="304801"/>
            <a:ext cx="9144000" cy="990599"/>
          </a:xfrm>
        </p:spPr>
        <p:txBody>
          <a:bodyPr/>
          <a:lstStyle/>
          <a:p>
            <a:pPr eaLnBrk="1" hangingPunct="1"/>
            <a:r>
              <a:rPr lang="en-US" altLang="en-US" sz="3600" b="1" dirty="0" smtClean="0">
                <a:solidFill>
                  <a:schemeClr val="tx1"/>
                </a:solidFill>
                <a:latin typeface="Arial" charset="0"/>
                <a:cs typeface="Arial" charset="0"/>
              </a:rPr>
              <a:t>Take away message from DOC and UV absorbance trends</a:t>
            </a:r>
            <a:endParaRPr lang="en-US" altLang="en-US" sz="3600" dirty="0" smtClean="0">
              <a:solidFill>
                <a:schemeClr val="tx1"/>
              </a:solidFill>
            </a:endParaRPr>
          </a:p>
        </p:txBody>
      </p:sp>
    </p:spTree>
    <p:extLst>
      <p:ext uri="{BB962C8B-B14F-4D97-AF65-F5344CB8AC3E}">
        <p14:creationId xmlns:p14="http://schemas.microsoft.com/office/powerpoint/2010/main" xmlns="" val="2280552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1219200" y="4804513"/>
            <a:ext cx="6781800" cy="1596287"/>
          </a:xfrm>
        </p:spPr>
        <p:txBody>
          <a:bodyPr/>
          <a:lstStyle/>
          <a:p>
            <a:r>
              <a:rPr lang="en-US" altLang="en-US" sz="1600" dirty="0" smtClean="0">
                <a:solidFill>
                  <a:schemeClr val="tx1"/>
                </a:solidFill>
                <a:latin typeface="Arial" pitchFamily="34" charset="0"/>
                <a:cs typeface="Arial" pitchFamily="34" charset="0"/>
              </a:rPr>
              <a:t>SDS-THMs conditions: 6.3 mg/L chlorine and 2-day detention time</a:t>
            </a:r>
          </a:p>
          <a:p>
            <a:r>
              <a:rPr lang="en-US" altLang="en-US" sz="1600" dirty="0" smtClean="0">
                <a:solidFill>
                  <a:schemeClr val="tx1"/>
                </a:solidFill>
                <a:latin typeface="Arial" pitchFamily="34" charset="0"/>
                <a:cs typeface="Arial" pitchFamily="34" charset="0"/>
              </a:rPr>
              <a:t>Raw water : 238 µg/L, Filtered water : 142 </a:t>
            </a:r>
            <a:r>
              <a:rPr lang="en-US" altLang="en-US" sz="1600" dirty="0">
                <a:solidFill>
                  <a:schemeClr val="tx1"/>
                </a:solidFill>
                <a:latin typeface="Arial" pitchFamily="34" charset="0"/>
                <a:cs typeface="Arial" pitchFamily="34" charset="0"/>
              </a:rPr>
              <a:t>µg/L</a:t>
            </a:r>
            <a:endParaRPr lang="en-US" altLang="en-US" sz="1600" dirty="0" smtClean="0">
              <a:solidFill>
                <a:schemeClr val="tx1"/>
              </a:solidFill>
              <a:latin typeface="Arial" pitchFamily="34" charset="0"/>
              <a:cs typeface="Arial" pitchFamily="34" charset="0"/>
            </a:endParaRPr>
          </a:p>
          <a:p>
            <a:r>
              <a:rPr lang="en-US" altLang="en-US" sz="1600" dirty="0" smtClean="0">
                <a:solidFill>
                  <a:schemeClr val="tx1"/>
                </a:solidFill>
                <a:latin typeface="Arial" pitchFamily="34" charset="0"/>
                <a:cs typeface="Arial" pitchFamily="34" charset="0"/>
              </a:rPr>
              <a:t>Average IX </a:t>
            </a:r>
            <a:r>
              <a:rPr lang="en-US" altLang="en-US" sz="1600" dirty="0">
                <a:solidFill>
                  <a:schemeClr val="tx1"/>
                </a:solidFill>
                <a:latin typeface="Arial" pitchFamily="34" charset="0"/>
                <a:cs typeface="Arial" pitchFamily="34" charset="0"/>
              </a:rPr>
              <a:t>treated water : </a:t>
            </a:r>
            <a:r>
              <a:rPr lang="en-US" altLang="en-US" sz="1600" dirty="0" smtClean="0">
                <a:solidFill>
                  <a:schemeClr val="tx1"/>
                </a:solidFill>
                <a:latin typeface="Arial" pitchFamily="34" charset="0"/>
                <a:cs typeface="Arial" pitchFamily="34" charset="0"/>
              </a:rPr>
              <a:t>20 µg/L </a:t>
            </a:r>
          </a:p>
          <a:p>
            <a:r>
              <a:rPr lang="en-US" altLang="en-US" sz="1600" b="1" dirty="0" smtClean="0">
                <a:solidFill>
                  <a:schemeClr val="tx1"/>
                </a:solidFill>
                <a:latin typeface="Arial" pitchFamily="34" charset="0"/>
                <a:cs typeface="Arial" pitchFamily="34" charset="0"/>
              </a:rPr>
              <a:t>Additional THMs reduction by IX process: 86%</a:t>
            </a:r>
          </a:p>
        </p:txBody>
      </p:sp>
      <p:sp>
        <p:nvSpPr>
          <p:cNvPr id="21507" name="Rectangle 2"/>
          <p:cNvSpPr>
            <a:spLocks noGrp="1" noChangeArrowheads="1"/>
          </p:cNvSpPr>
          <p:nvPr>
            <p:ph type="title"/>
          </p:nvPr>
        </p:nvSpPr>
        <p:spPr>
          <a:xfrm>
            <a:off x="-3717" y="150646"/>
            <a:ext cx="9144000" cy="611354"/>
          </a:xfrm>
        </p:spPr>
        <p:txBody>
          <a:bodyPr/>
          <a:lstStyle/>
          <a:p>
            <a:pPr eaLnBrk="1" hangingPunct="1"/>
            <a:r>
              <a:rPr lang="en-US" altLang="en-US" sz="3200" b="1" dirty="0" smtClean="0">
                <a:solidFill>
                  <a:schemeClr val="tx1"/>
                </a:solidFill>
                <a:latin typeface="Arial" charset="0"/>
                <a:cs typeface="Arial" charset="0"/>
              </a:rPr>
              <a:t>Additional THMs Reduction by IX process </a:t>
            </a:r>
            <a:endParaRPr lang="en-US" altLang="en-US" sz="3200" dirty="0" smtClean="0">
              <a:solidFill>
                <a:schemeClr val="tx1"/>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758087"/>
            <a:ext cx="7882560" cy="4042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6482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712967" cy="4824536"/>
          </a:xfrm>
        </p:spPr>
        <p:txBody>
          <a:bodyPr>
            <a:normAutofit/>
          </a:bodyPr>
          <a:lstStyle/>
          <a:p>
            <a:r>
              <a:rPr lang="en-US" dirty="0" smtClean="0">
                <a:solidFill>
                  <a:schemeClr val="tx1"/>
                </a:solidFill>
                <a:latin typeface="Arial" pitchFamily="34" charset="0"/>
                <a:cs typeface="Arial" pitchFamily="34" charset="0"/>
              </a:rPr>
              <a:t>Objective to </a:t>
            </a:r>
            <a:r>
              <a:rPr lang="en-US" dirty="0">
                <a:solidFill>
                  <a:schemeClr val="tx1"/>
                </a:solidFill>
                <a:latin typeface="Arial" pitchFamily="34" charset="0"/>
                <a:cs typeface="Arial" pitchFamily="34" charset="0"/>
              </a:rPr>
              <a:t>support our clients by providing information and </a:t>
            </a:r>
            <a:r>
              <a:rPr lang="en-US" dirty="0" smtClean="0">
                <a:solidFill>
                  <a:schemeClr val="tx1"/>
                </a:solidFill>
                <a:latin typeface="Arial" pitchFamily="34" charset="0"/>
                <a:cs typeface="Arial" pitchFamily="34" charset="0"/>
              </a:rPr>
              <a:t>education</a:t>
            </a:r>
          </a:p>
          <a:p>
            <a:pPr marL="0" indent="0">
              <a:buNone/>
            </a:pPr>
            <a:endParaRPr lang="en-US" dirty="0" smtClean="0">
              <a:solidFill>
                <a:schemeClr val="tx1"/>
              </a:solidFill>
              <a:latin typeface="Arial" pitchFamily="34" charset="0"/>
              <a:cs typeface="Arial" pitchFamily="34" charset="0"/>
            </a:endParaRPr>
          </a:p>
          <a:p>
            <a:r>
              <a:rPr lang="en-CA" dirty="0" smtClean="0">
                <a:solidFill>
                  <a:schemeClr val="tx1"/>
                </a:solidFill>
                <a:latin typeface="Arial" panose="020B0604020202020204" pitchFamily="34" charset="0"/>
                <a:cs typeface="Arial" panose="020B0604020202020204" pitchFamily="34" charset="0"/>
              </a:rPr>
              <a:t>To </a:t>
            </a:r>
            <a:r>
              <a:rPr lang="en-CA" dirty="0">
                <a:solidFill>
                  <a:schemeClr val="tx1"/>
                </a:solidFill>
                <a:latin typeface="Arial" panose="020B0604020202020204" pitchFamily="34" charset="0"/>
                <a:cs typeface="Arial" panose="020B0604020202020204" pitchFamily="34" charset="0"/>
              </a:rPr>
              <a:t>enhance </a:t>
            </a:r>
            <a:r>
              <a:rPr lang="en-CA" dirty="0" smtClean="0">
                <a:solidFill>
                  <a:schemeClr val="tx1"/>
                </a:solidFill>
                <a:latin typeface="Arial" panose="020B0604020202020204" pitchFamily="34" charset="0"/>
                <a:cs typeface="Arial" panose="020B0604020202020204" pitchFamily="34" charset="0"/>
              </a:rPr>
              <a:t>operator’s </a:t>
            </a:r>
            <a:r>
              <a:rPr lang="en-CA" dirty="0">
                <a:solidFill>
                  <a:schemeClr val="tx1"/>
                </a:solidFill>
                <a:latin typeface="Arial" panose="020B0604020202020204" pitchFamily="34" charset="0"/>
                <a:cs typeface="Arial" panose="020B0604020202020204" pitchFamily="34" charset="0"/>
              </a:rPr>
              <a:t>understanding of </a:t>
            </a:r>
            <a:endParaRPr lang="en-CA" dirty="0" smtClean="0">
              <a:solidFill>
                <a:schemeClr val="tx1"/>
              </a:solidFill>
              <a:latin typeface="Arial" panose="020B0604020202020204" pitchFamily="34" charset="0"/>
              <a:cs typeface="Arial" panose="020B0604020202020204" pitchFamily="34" charset="0"/>
            </a:endParaRPr>
          </a:p>
          <a:p>
            <a:pPr marL="0" indent="0">
              <a:buNone/>
            </a:pPr>
            <a:r>
              <a:rPr lang="en-CA" dirty="0">
                <a:solidFill>
                  <a:schemeClr val="tx1"/>
                </a:solidFill>
                <a:latin typeface="Arial" panose="020B0604020202020204" pitchFamily="34" charset="0"/>
                <a:cs typeface="Arial" panose="020B0604020202020204" pitchFamily="34" charset="0"/>
              </a:rPr>
              <a:t> </a:t>
            </a:r>
            <a:r>
              <a:rPr lang="en-CA" dirty="0" smtClean="0">
                <a:solidFill>
                  <a:schemeClr val="tx1"/>
                </a:solidFill>
                <a:latin typeface="Arial" panose="020B0604020202020204" pitchFamily="34" charset="0"/>
                <a:cs typeface="Arial" panose="020B0604020202020204" pitchFamily="34" charset="0"/>
              </a:rPr>
              <a:t>   - their </a:t>
            </a:r>
            <a:r>
              <a:rPr lang="en-CA" dirty="0">
                <a:solidFill>
                  <a:schemeClr val="tx1"/>
                </a:solidFill>
                <a:latin typeface="Arial" panose="020B0604020202020204" pitchFamily="34" charset="0"/>
                <a:cs typeface="Arial" panose="020B0604020202020204" pitchFamily="34" charset="0"/>
              </a:rPr>
              <a:t>source water </a:t>
            </a:r>
            <a:r>
              <a:rPr lang="en-CA" dirty="0" smtClean="0">
                <a:solidFill>
                  <a:schemeClr val="tx1"/>
                </a:solidFill>
                <a:latin typeface="Arial" panose="020B0604020202020204" pitchFamily="34" charset="0"/>
                <a:cs typeface="Arial" panose="020B0604020202020204" pitchFamily="34" charset="0"/>
              </a:rPr>
              <a:t>characteristics</a:t>
            </a:r>
          </a:p>
          <a:p>
            <a:pPr marL="0" indent="0">
              <a:buNone/>
            </a:pPr>
            <a:r>
              <a:rPr lang="en-CA" dirty="0">
                <a:solidFill>
                  <a:schemeClr val="tx1"/>
                </a:solidFill>
                <a:latin typeface="Arial" panose="020B0604020202020204" pitchFamily="34" charset="0"/>
                <a:cs typeface="Arial" panose="020B0604020202020204" pitchFamily="34" charset="0"/>
              </a:rPr>
              <a:t> </a:t>
            </a:r>
            <a:r>
              <a:rPr lang="en-CA" dirty="0" smtClean="0">
                <a:solidFill>
                  <a:schemeClr val="tx1"/>
                </a:solidFill>
                <a:latin typeface="Arial" panose="020B0604020202020204" pitchFamily="34" charset="0"/>
                <a:cs typeface="Arial" panose="020B0604020202020204" pitchFamily="34" charset="0"/>
              </a:rPr>
              <a:t>   - the </a:t>
            </a:r>
            <a:r>
              <a:rPr lang="en-CA" dirty="0">
                <a:solidFill>
                  <a:schemeClr val="tx1"/>
                </a:solidFill>
                <a:latin typeface="Arial" panose="020B0604020202020204" pitchFamily="34" charset="0"/>
                <a:cs typeface="Arial" panose="020B0604020202020204" pitchFamily="34" charset="0"/>
              </a:rPr>
              <a:t>performance of their treatment </a:t>
            </a:r>
            <a:r>
              <a:rPr lang="en-CA" dirty="0" smtClean="0">
                <a:solidFill>
                  <a:schemeClr val="tx1"/>
                </a:solidFill>
                <a:latin typeface="Arial" panose="020B0604020202020204" pitchFamily="34" charset="0"/>
                <a:cs typeface="Arial" panose="020B0604020202020204" pitchFamily="34" charset="0"/>
              </a:rPr>
              <a:t>&amp;</a:t>
            </a:r>
          </a:p>
          <a:p>
            <a:pPr marL="0" indent="0">
              <a:buNone/>
            </a:pPr>
            <a:r>
              <a:rPr lang="en-CA" dirty="0">
                <a:solidFill>
                  <a:schemeClr val="tx1"/>
                </a:solidFill>
                <a:latin typeface="Arial" panose="020B0604020202020204" pitchFamily="34" charset="0"/>
                <a:cs typeface="Arial" panose="020B0604020202020204" pitchFamily="34" charset="0"/>
              </a:rPr>
              <a:t> </a:t>
            </a:r>
            <a:r>
              <a:rPr lang="en-CA" dirty="0" smtClean="0">
                <a:solidFill>
                  <a:schemeClr val="tx1"/>
                </a:solidFill>
                <a:latin typeface="Arial" panose="020B0604020202020204" pitchFamily="34" charset="0"/>
                <a:cs typeface="Arial" panose="020B0604020202020204" pitchFamily="34" charset="0"/>
              </a:rPr>
              <a:t>   - alternative </a:t>
            </a:r>
            <a:r>
              <a:rPr lang="en-CA" dirty="0">
                <a:solidFill>
                  <a:schemeClr val="tx1"/>
                </a:solidFill>
                <a:latin typeface="Arial" panose="020B0604020202020204" pitchFamily="34" charset="0"/>
                <a:cs typeface="Arial" panose="020B0604020202020204" pitchFamily="34" charset="0"/>
              </a:rPr>
              <a:t>treatment </a:t>
            </a:r>
            <a:r>
              <a:rPr lang="en-CA" dirty="0" smtClean="0">
                <a:solidFill>
                  <a:schemeClr val="tx1"/>
                </a:solidFill>
                <a:latin typeface="Arial" panose="020B0604020202020204" pitchFamily="34" charset="0"/>
                <a:cs typeface="Arial" panose="020B0604020202020204" pitchFamily="34" charset="0"/>
              </a:rPr>
              <a:t>options </a:t>
            </a:r>
            <a:endParaRPr lang="en-CA" dirty="0">
              <a:solidFill>
                <a:schemeClr val="tx1"/>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52400" y="0"/>
            <a:ext cx="9133656" cy="1296144"/>
          </a:xfrm>
        </p:spPr>
        <p:txBody>
          <a:bodyPr>
            <a:normAutofit fontScale="90000"/>
          </a:bodyPr>
          <a:lstStyle/>
          <a:p>
            <a:r>
              <a:rPr lang="en-US" sz="4000" b="1" dirty="0" smtClean="0">
                <a:latin typeface="Arial" pitchFamily="34" charset="0"/>
                <a:cs typeface="Arial" pitchFamily="34" charset="0"/>
              </a:rPr>
              <a:t/>
            </a:r>
            <a:br>
              <a:rPr lang="en-US" sz="4000" b="1" dirty="0" smtClean="0">
                <a:latin typeface="Arial" pitchFamily="34" charset="0"/>
                <a:cs typeface="Arial" pitchFamily="34" charset="0"/>
              </a:rPr>
            </a:br>
            <a:r>
              <a:rPr lang="en-US" sz="4000" b="1" dirty="0" smtClean="0">
                <a:latin typeface="Arial" pitchFamily="34" charset="0"/>
                <a:cs typeface="Arial" pitchFamily="34" charset="0"/>
              </a:rPr>
              <a:t>Pilot </a:t>
            </a:r>
            <a:r>
              <a:rPr lang="en-US" sz="4000" b="1" dirty="0">
                <a:latin typeface="Arial" pitchFamily="34" charset="0"/>
                <a:cs typeface="Arial" pitchFamily="34" charset="0"/>
              </a:rPr>
              <a:t>Testing </a:t>
            </a:r>
            <a:r>
              <a:rPr lang="en-US" sz="4000" b="1" dirty="0" smtClean="0">
                <a:latin typeface="Arial" pitchFamily="34" charset="0"/>
                <a:cs typeface="Arial" pitchFamily="34" charset="0"/>
              </a:rPr>
              <a:t>Services </a:t>
            </a:r>
            <a:r>
              <a:rPr lang="en-CA" dirty="0"/>
              <a:t/>
            </a:r>
            <a:br>
              <a:rPr lang="en-CA" dirty="0"/>
            </a:br>
            <a:endParaRPr lang="en-CA" dirty="0"/>
          </a:p>
        </p:txBody>
      </p:sp>
    </p:spTree>
    <p:extLst>
      <p:ext uri="{BB962C8B-B14F-4D97-AF65-F5344CB8AC3E}">
        <p14:creationId xmlns:p14="http://schemas.microsoft.com/office/powerpoint/2010/main" xmlns="" val="30684138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1828800" y="5075663"/>
            <a:ext cx="5334000" cy="1020337"/>
          </a:xfrm>
        </p:spPr>
        <p:txBody>
          <a:bodyPr/>
          <a:lstStyle/>
          <a:p>
            <a:r>
              <a:rPr lang="en-US" altLang="en-US" sz="1600" dirty="0" smtClean="0">
                <a:solidFill>
                  <a:schemeClr val="tx1"/>
                </a:solidFill>
                <a:latin typeface="Arial" pitchFamily="34" charset="0"/>
                <a:cs typeface="Arial" pitchFamily="34" charset="0"/>
              </a:rPr>
              <a:t>Raw water : 185 µg/L, Filtered water : 126 </a:t>
            </a:r>
            <a:r>
              <a:rPr lang="en-US" altLang="en-US" sz="1600" dirty="0">
                <a:solidFill>
                  <a:schemeClr val="tx1"/>
                </a:solidFill>
                <a:latin typeface="Arial" pitchFamily="34" charset="0"/>
                <a:cs typeface="Arial" pitchFamily="34" charset="0"/>
              </a:rPr>
              <a:t>µg/L</a:t>
            </a:r>
            <a:endParaRPr lang="en-US" altLang="en-US" sz="1600" dirty="0" smtClean="0">
              <a:solidFill>
                <a:schemeClr val="tx1"/>
              </a:solidFill>
              <a:latin typeface="Arial" pitchFamily="34" charset="0"/>
              <a:cs typeface="Arial" pitchFamily="34" charset="0"/>
            </a:endParaRPr>
          </a:p>
          <a:p>
            <a:r>
              <a:rPr lang="en-US" altLang="en-US" sz="1600" dirty="0" smtClean="0">
                <a:solidFill>
                  <a:schemeClr val="tx1"/>
                </a:solidFill>
                <a:latin typeface="Arial" pitchFamily="34" charset="0"/>
                <a:cs typeface="Arial" pitchFamily="34" charset="0"/>
              </a:rPr>
              <a:t>Average IX </a:t>
            </a:r>
            <a:r>
              <a:rPr lang="en-US" altLang="en-US" sz="1600" dirty="0">
                <a:solidFill>
                  <a:schemeClr val="tx1"/>
                </a:solidFill>
                <a:latin typeface="Arial" pitchFamily="34" charset="0"/>
                <a:cs typeface="Arial" pitchFamily="34" charset="0"/>
              </a:rPr>
              <a:t>treated water : </a:t>
            </a:r>
            <a:r>
              <a:rPr lang="en-US" altLang="en-US" sz="1600" dirty="0" smtClean="0">
                <a:solidFill>
                  <a:schemeClr val="tx1"/>
                </a:solidFill>
                <a:latin typeface="Arial" pitchFamily="34" charset="0"/>
                <a:cs typeface="Arial" pitchFamily="34" charset="0"/>
              </a:rPr>
              <a:t>23 µg/L </a:t>
            </a:r>
          </a:p>
          <a:p>
            <a:r>
              <a:rPr lang="en-US" altLang="en-US" sz="1600" b="1" dirty="0" smtClean="0">
                <a:solidFill>
                  <a:schemeClr val="tx1"/>
                </a:solidFill>
                <a:latin typeface="Arial" pitchFamily="34" charset="0"/>
                <a:cs typeface="Arial" pitchFamily="34" charset="0"/>
              </a:rPr>
              <a:t>Additional HAAs reduction by IX process: 82%</a:t>
            </a:r>
          </a:p>
        </p:txBody>
      </p:sp>
      <p:sp>
        <p:nvSpPr>
          <p:cNvPr id="21507" name="Rectangle 2"/>
          <p:cNvSpPr>
            <a:spLocks noGrp="1" noChangeArrowheads="1"/>
          </p:cNvSpPr>
          <p:nvPr>
            <p:ph type="title"/>
          </p:nvPr>
        </p:nvSpPr>
        <p:spPr>
          <a:xfrm>
            <a:off x="0" y="74446"/>
            <a:ext cx="9144000" cy="611354"/>
          </a:xfrm>
        </p:spPr>
        <p:txBody>
          <a:bodyPr/>
          <a:lstStyle/>
          <a:p>
            <a:pPr eaLnBrk="1" hangingPunct="1"/>
            <a:r>
              <a:rPr lang="en-US" altLang="en-US" sz="2800" b="1" dirty="0" smtClean="0">
                <a:solidFill>
                  <a:schemeClr val="tx1"/>
                </a:solidFill>
                <a:latin typeface="Arial" charset="0"/>
                <a:cs typeface="Arial" charset="0"/>
              </a:rPr>
              <a:t>Additional HAAs Reduction by IX process </a:t>
            </a:r>
            <a:endParaRPr lang="en-US" altLang="en-US" sz="2800" dirty="0" smtClean="0">
              <a:solidFill>
                <a:schemeClr val="tx1"/>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609600"/>
            <a:ext cx="8607433"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95069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170056" y="226846"/>
            <a:ext cx="9601200" cy="611354"/>
          </a:xfrm>
        </p:spPr>
        <p:txBody>
          <a:bodyPr/>
          <a:lstStyle/>
          <a:p>
            <a:pPr eaLnBrk="1" hangingPunct="1"/>
            <a:r>
              <a:rPr lang="en-US" altLang="en-US" sz="3200" b="1" dirty="0" smtClean="0">
                <a:solidFill>
                  <a:schemeClr val="tx1"/>
                </a:solidFill>
                <a:latin typeface="Arial" charset="0"/>
                <a:cs typeface="Arial" charset="0"/>
              </a:rPr>
              <a:t>Impact on water quality</a:t>
            </a:r>
            <a:endParaRPr lang="en-US" altLang="en-US" sz="3200" dirty="0" smtClean="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240270244"/>
              </p:ext>
            </p:extLst>
          </p:nvPr>
        </p:nvGraphicFramePr>
        <p:xfrm>
          <a:off x="685800" y="996142"/>
          <a:ext cx="7772400" cy="4543494"/>
        </p:xfrm>
        <a:graphic>
          <a:graphicData uri="http://schemas.openxmlformats.org/drawingml/2006/table">
            <a:tbl>
              <a:tblPr firstRow="1" bandRow="1">
                <a:tableStyleId>{5C22544A-7EE6-4342-B048-85BDC9FD1C3A}</a:tableStyleId>
              </a:tblPr>
              <a:tblGrid>
                <a:gridCol w="1943100"/>
                <a:gridCol w="2095500"/>
                <a:gridCol w="1981200"/>
                <a:gridCol w="1752600"/>
              </a:tblGrid>
              <a:tr h="1409804">
                <a:tc>
                  <a:txBody>
                    <a:bodyPr/>
                    <a:lstStyle/>
                    <a:p>
                      <a:r>
                        <a:rPr lang="en-CA" sz="2000" dirty="0" smtClean="0">
                          <a:solidFill>
                            <a:schemeClr val="tx1"/>
                          </a:solidFill>
                          <a:latin typeface="Arial" panose="020B0604020202020204" pitchFamily="34" charset="0"/>
                          <a:cs typeface="Arial" panose="020B0604020202020204" pitchFamily="34" charset="0"/>
                        </a:rPr>
                        <a:t>Parameters</a:t>
                      </a:r>
                      <a:endParaRPr lang="en-CA"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en-US" sz="2000" dirty="0" smtClean="0">
                          <a:solidFill>
                            <a:schemeClr val="tx1"/>
                          </a:solidFill>
                          <a:latin typeface="Arial" pitchFamily="34" charset="0"/>
                          <a:cs typeface="Arial" pitchFamily="34" charset="0"/>
                        </a:rPr>
                        <a:t>Raw water </a:t>
                      </a: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en-US" sz="2000" dirty="0" smtClean="0">
                          <a:solidFill>
                            <a:schemeClr val="tx1"/>
                          </a:solidFill>
                          <a:latin typeface="Arial" pitchFamily="34" charset="0"/>
                          <a:cs typeface="Arial" pitchFamily="34" charset="0"/>
                        </a:rPr>
                        <a:t>After enhanced coagulation followed by filtration </a:t>
                      </a: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en-US" sz="2000" dirty="0" smtClean="0">
                          <a:solidFill>
                            <a:schemeClr val="tx1"/>
                          </a:solidFill>
                          <a:latin typeface="Arial" pitchFamily="34" charset="0"/>
                          <a:cs typeface="Arial" pitchFamily="34" charset="0"/>
                        </a:rPr>
                        <a:t>After IX process *</a:t>
                      </a: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098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dirty="0" smtClean="0">
                          <a:solidFill>
                            <a:schemeClr val="tx1"/>
                          </a:solidFill>
                          <a:latin typeface="Arial" pitchFamily="34" charset="0"/>
                          <a:cs typeface="Arial" pitchFamily="34" charset="0"/>
                        </a:rPr>
                        <a:t>Alkalinity in mg/L as CaCO</a:t>
                      </a:r>
                      <a:r>
                        <a:rPr lang="en-US" altLang="en-US" sz="2000" baseline="-25000" dirty="0" smtClean="0">
                          <a:solidFill>
                            <a:schemeClr val="tx1"/>
                          </a:solidFill>
                          <a:latin typeface="Arial" pitchFamily="34" charset="0"/>
                          <a:cs typeface="Arial" pitchFamily="34" charset="0"/>
                        </a:rPr>
                        <a:t>3</a:t>
                      </a:r>
                    </a:p>
                    <a:p>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000" dirty="0" smtClean="0">
                          <a:latin typeface="Arial" panose="020B0604020202020204" pitchFamily="34" charset="0"/>
                          <a:cs typeface="Arial" panose="020B0604020202020204" pitchFamily="34" charset="0"/>
                        </a:rPr>
                        <a:t>69</a:t>
                      </a:r>
                      <a:r>
                        <a:rPr lang="en-CA" sz="2000" baseline="0" dirty="0" smtClean="0">
                          <a:latin typeface="Arial" panose="020B0604020202020204" pitchFamily="34" charset="0"/>
                          <a:cs typeface="Arial" panose="020B0604020202020204" pitchFamily="34" charset="0"/>
                        </a:rPr>
                        <a:t> (</a:t>
                      </a:r>
                      <a:r>
                        <a:rPr lang="en-US" altLang="en-US" sz="2000" dirty="0" smtClean="0">
                          <a:solidFill>
                            <a:schemeClr val="tx1"/>
                          </a:solidFill>
                          <a:latin typeface="Arial" pitchFamily="34" charset="0"/>
                          <a:cs typeface="Arial" pitchFamily="34" charset="0"/>
                        </a:rPr>
                        <a:t>The town add soda ash to increase alkalinity) </a:t>
                      </a: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2000" dirty="0" smtClean="0">
                          <a:solidFill>
                            <a:schemeClr val="tx1"/>
                          </a:solidFill>
                          <a:latin typeface="Arial" pitchFamily="34" charset="0"/>
                          <a:cs typeface="Arial" pitchFamily="34" charset="0"/>
                        </a:rPr>
                        <a:t>33 </a:t>
                      </a: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2000" dirty="0" smtClean="0">
                          <a:solidFill>
                            <a:schemeClr val="tx1"/>
                          </a:solidFill>
                          <a:latin typeface="Arial" pitchFamily="34" charset="0"/>
                          <a:cs typeface="Arial" pitchFamily="34" charset="0"/>
                        </a:rPr>
                        <a:t>8</a:t>
                      </a: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9125">
                <a:tc>
                  <a:txBody>
                    <a:bodyPr/>
                    <a:lstStyle/>
                    <a:p>
                      <a:r>
                        <a:rPr lang="en-CA" sz="2000" dirty="0" smtClean="0">
                          <a:latin typeface="Arial" panose="020B0604020202020204" pitchFamily="34" charset="0"/>
                          <a:cs typeface="Arial" panose="020B0604020202020204" pitchFamily="34" charset="0"/>
                        </a:rPr>
                        <a:t>pH</a:t>
                      </a: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000" dirty="0" smtClean="0">
                          <a:solidFill>
                            <a:schemeClr val="tx1"/>
                          </a:solidFill>
                          <a:latin typeface="Arial" pitchFamily="34" charset="0"/>
                          <a:cs typeface="Arial" pitchFamily="34" charset="0"/>
                        </a:rPr>
                        <a:t>7.6</a:t>
                      </a:r>
                    </a:p>
                    <a:p>
                      <a:pPr algn="ct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000" dirty="0" smtClean="0">
                          <a:solidFill>
                            <a:schemeClr val="tx1"/>
                          </a:solidFill>
                          <a:latin typeface="Arial" pitchFamily="34" charset="0"/>
                          <a:cs typeface="Arial" pitchFamily="34" charset="0"/>
                        </a:rPr>
                        <a:t>6.4</a:t>
                      </a:r>
                      <a:endParaRPr lang="en-US" altLang="en-US" sz="2000" baseline="-25000" dirty="0" smtClean="0">
                        <a:solidFill>
                          <a:schemeClr val="tx1"/>
                        </a:solidFill>
                        <a:latin typeface="Arial" pitchFamily="34" charset="0"/>
                        <a:cs typeface="Arial" pitchFamily="34" charset="0"/>
                      </a:endParaRPr>
                    </a:p>
                    <a:p>
                      <a:pPr algn="ct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000" dirty="0" smtClean="0">
                          <a:solidFill>
                            <a:schemeClr val="tx1"/>
                          </a:solidFill>
                          <a:latin typeface="Arial" pitchFamily="34" charset="0"/>
                          <a:cs typeface="Arial" pitchFamily="34" charset="0"/>
                        </a:rPr>
                        <a:t>5.0</a:t>
                      </a:r>
                      <a:endParaRPr lang="en-US" altLang="en-US" sz="2000" baseline="-25000" dirty="0" smtClean="0">
                        <a:solidFill>
                          <a:schemeClr val="tx1"/>
                        </a:solidFill>
                        <a:latin typeface="Arial" pitchFamily="34" charset="0"/>
                        <a:cs typeface="Arial" pitchFamily="34" charset="0"/>
                      </a:endParaRPr>
                    </a:p>
                    <a:p>
                      <a:pPr algn="ct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9125">
                <a:tc>
                  <a:txBody>
                    <a:bodyPr/>
                    <a:lstStyle/>
                    <a:p>
                      <a:r>
                        <a:rPr lang="en-CA" sz="2000" dirty="0" smtClean="0">
                          <a:latin typeface="Arial" panose="020B0604020202020204" pitchFamily="34" charset="0"/>
                          <a:cs typeface="Arial" panose="020B0604020202020204" pitchFamily="34" charset="0"/>
                        </a:rPr>
                        <a:t>Chloride</a:t>
                      </a:r>
                      <a:r>
                        <a:rPr lang="en-CA" sz="2000" baseline="0" dirty="0" smtClean="0">
                          <a:latin typeface="Arial" panose="020B0604020202020204" pitchFamily="34" charset="0"/>
                          <a:cs typeface="Arial" panose="020B0604020202020204" pitchFamily="34" charset="0"/>
                        </a:rPr>
                        <a:t> (mg/L)</a:t>
                      </a: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dirty="0" smtClean="0">
                          <a:latin typeface="Arial" panose="020B0604020202020204" pitchFamily="34" charset="0"/>
                          <a:cs typeface="Arial" panose="020B0604020202020204" pitchFamily="34" charset="0"/>
                        </a:rPr>
                        <a:t>N/A</a:t>
                      </a: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dirty="0" smtClean="0">
                          <a:latin typeface="Arial" panose="020B0604020202020204" pitchFamily="34" charset="0"/>
                          <a:cs typeface="Arial" panose="020B0604020202020204" pitchFamily="34" charset="0"/>
                        </a:rPr>
                        <a:t>1.6</a:t>
                      </a: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dirty="0" smtClean="0">
                          <a:latin typeface="Arial" panose="020B0604020202020204" pitchFamily="34" charset="0"/>
                          <a:cs typeface="Arial" panose="020B0604020202020204" pitchFamily="34" charset="0"/>
                        </a:rPr>
                        <a:t>92</a:t>
                      </a:r>
                      <a:endParaRPr lang="en-C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3"/>
          <p:cNvSpPr txBox="1">
            <a:spLocks noChangeArrowheads="1"/>
          </p:cNvSpPr>
          <p:nvPr/>
        </p:nvSpPr>
        <p:spPr bwMode="auto">
          <a:xfrm>
            <a:off x="1315844" y="5562600"/>
            <a:ext cx="6837556"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6BAFA"/>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altLang="en-US" sz="1800" kern="0" dirty="0" smtClean="0">
                <a:solidFill>
                  <a:schemeClr val="tx1"/>
                </a:solidFill>
                <a:latin typeface="Arial" pitchFamily="34" charset="0"/>
                <a:cs typeface="Arial" pitchFamily="34" charset="0"/>
              </a:rPr>
              <a:t> * Needs adjustment to maintain stability in Distribution System</a:t>
            </a:r>
          </a:p>
        </p:txBody>
      </p:sp>
    </p:spTree>
    <p:extLst>
      <p:ext uri="{BB962C8B-B14F-4D97-AF65-F5344CB8AC3E}">
        <p14:creationId xmlns:p14="http://schemas.microsoft.com/office/powerpoint/2010/main" xmlns="" val="440497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304800" y="1600200"/>
            <a:ext cx="8610600" cy="4419600"/>
          </a:xfrm>
        </p:spPr>
        <p:txBody>
          <a:bodyPr/>
          <a:lstStyle/>
          <a:p>
            <a:pPr>
              <a:spcBef>
                <a:spcPts val="576"/>
              </a:spcBef>
            </a:pPr>
            <a:r>
              <a:rPr lang="en-US" altLang="en-US" sz="2400" dirty="0" smtClean="0">
                <a:solidFill>
                  <a:schemeClr val="tx1"/>
                </a:solidFill>
                <a:latin typeface="Arial" pitchFamily="34" charset="0"/>
                <a:cs typeface="Arial" pitchFamily="34" charset="0"/>
              </a:rPr>
              <a:t>Runtime and backwash frequency</a:t>
            </a:r>
          </a:p>
          <a:p>
            <a:pPr>
              <a:spcBef>
                <a:spcPts val="576"/>
              </a:spcBef>
            </a:pPr>
            <a:r>
              <a:rPr lang="en-US" altLang="en-US" sz="2400" dirty="0" smtClean="0">
                <a:solidFill>
                  <a:schemeClr val="tx1"/>
                </a:solidFill>
                <a:latin typeface="Arial" pitchFamily="34" charset="0"/>
                <a:cs typeface="Arial" pitchFamily="34" charset="0"/>
              </a:rPr>
              <a:t>Salt consumption</a:t>
            </a:r>
          </a:p>
          <a:p>
            <a:pPr>
              <a:spcBef>
                <a:spcPts val="576"/>
              </a:spcBef>
            </a:pPr>
            <a:r>
              <a:rPr lang="en-US" altLang="en-US" sz="2400" dirty="0" smtClean="0">
                <a:solidFill>
                  <a:schemeClr val="tx1"/>
                </a:solidFill>
                <a:latin typeface="Arial" pitchFamily="34" charset="0"/>
                <a:cs typeface="Arial" pitchFamily="34" charset="0"/>
              </a:rPr>
              <a:t>Disposal of regeneration water</a:t>
            </a:r>
          </a:p>
          <a:p>
            <a:pPr>
              <a:spcBef>
                <a:spcPts val="576"/>
              </a:spcBef>
            </a:pPr>
            <a:r>
              <a:rPr lang="en-CA" altLang="en-US" sz="2400" dirty="0" smtClean="0">
                <a:solidFill>
                  <a:schemeClr val="tx1"/>
                </a:solidFill>
                <a:latin typeface="Arial" panose="020B0604020202020204" pitchFamily="34" charset="0"/>
                <a:cs typeface="Arial" panose="020B0604020202020204" pitchFamily="34" charset="0"/>
              </a:rPr>
              <a:t>Two experiments tested </a:t>
            </a:r>
            <a:r>
              <a:rPr lang="en-CA" altLang="en-US" sz="2400" dirty="0">
                <a:solidFill>
                  <a:schemeClr val="tx1"/>
                </a:solidFill>
                <a:latin typeface="Arial" panose="020B0604020202020204" pitchFamily="34" charset="0"/>
                <a:cs typeface="Arial" panose="020B0604020202020204" pitchFamily="34" charset="0"/>
              </a:rPr>
              <a:t> </a:t>
            </a:r>
            <a:r>
              <a:rPr lang="en-CA" altLang="en-US" sz="2400" dirty="0" smtClean="0">
                <a:solidFill>
                  <a:schemeClr val="tx1"/>
                </a:solidFill>
                <a:latin typeface="Arial" panose="020B0604020202020204" pitchFamily="34" charset="0"/>
                <a:cs typeface="Arial" panose="020B0604020202020204" pitchFamily="34" charset="0"/>
              </a:rPr>
              <a:t>at 3.0 and 1.5 </a:t>
            </a:r>
            <a:r>
              <a:rPr lang="en-CA" altLang="en-US" sz="2400" dirty="0" err="1" smtClean="0">
                <a:solidFill>
                  <a:schemeClr val="tx1"/>
                </a:solidFill>
                <a:latin typeface="Arial" panose="020B0604020202020204" pitchFamily="34" charset="0"/>
                <a:cs typeface="Arial" panose="020B0604020202020204" pitchFamily="34" charset="0"/>
              </a:rPr>
              <a:t>gpm</a:t>
            </a:r>
            <a:r>
              <a:rPr lang="en-CA" altLang="en-US" sz="2400" dirty="0" smtClean="0">
                <a:solidFill>
                  <a:schemeClr val="tx1"/>
                </a:solidFill>
                <a:latin typeface="Arial" panose="020B0604020202020204" pitchFamily="34" charset="0"/>
                <a:cs typeface="Arial" panose="020B0604020202020204" pitchFamily="34" charset="0"/>
              </a:rPr>
              <a:t>/cubic </a:t>
            </a:r>
            <a:r>
              <a:rPr lang="en-CA" altLang="en-US" sz="2400" dirty="0" err="1" smtClean="0">
                <a:solidFill>
                  <a:schemeClr val="tx1"/>
                </a:solidFill>
                <a:latin typeface="Arial" panose="020B0604020202020204" pitchFamily="34" charset="0"/>
                <a:cs typeface="Arial" panose="020B0604020202020204" pitchFamily="34" charset="0"/>
              </a:rPr>
              <a:t>ft</a:t>
            </a:r>
            <a:r>
              <a:rPr lang="en-CA" altLang="en-US" sz="2400" dirty="0" smtClean="0">
                <a:solidFill>
                  <a:schemeClr val="tx1"/>
                </a:solidFill>
                <a:latin typeface="Arial" panose="020B0604020202020204" pitchFamily="34" charset="0"/>
                <a:cs typeface="Arial" panose="020B0604020202020204" pitchFamily="34" charset="0"/>
              </a:rPr>
              <a:t> flowrate :  </a:t>
            </a:r>
            <a:r>
              <a:rPr lang="en-CA" altLang="en-US" sz="2400" dirty="0">
                <a:solidFill>
                  <a:schemeClr val="tx1"/>
                </a:solidFill>
                <a:latin typeface="Arial" panose="020B0604020202020204" pitchFamily="34" charset="0"/>
                <a:cs typeface="Arial" panose="020B0604020202020204" pitchFamily="34" charset="0"/>
              </a:rPr>
              <a:t> </a:t>
            </a:r>
            <a:endParaRPr lang="en-CA" altLang="en-US" sz="2400" dirty="0" smtClean="0">
              <a:solidFill>
                <a:schemeClr val="tx1"/>
              </a:solidFill>
              <a:latin typeface="Arial" panose="020B0604020202020204" pitchFamily="34" charset="0"/>
              <a:cs typeface="Arial" panose="020B0604020202020204" pitchFamily="34" charset="0"/>
            </a:endParaRPr>
          </a:p>
          <a:p>
            <a:pPr marL="0" indent="0">
              <a:spcBef>
                <a:spcPts val="576"/>
              </a:spcBef>
              <a:buNone/>
            </a:pPr>
            <a:r>
              <a:rPr lang="en-CA" altLang="en-US" sz="2400" dirty="0">
                <a:solidFill>
                  <a:schemeClr val="tx1"/>
                </a:solidFill>
                <a:latin typeface="Arial" panose="020B0604020202020204" pitchFamily="34" charset="0"/>
                <a:cs typeface="Arial" panose="020B0604020202020204" pitchFamily="34" charset="0"/>
              </a:rPr>
              <a:t> </a:t>
            </a:r>
            <a:r>
              <a:rPr lang="en-CA" altLang="en-US" sz="2400" dirty="0" smtClean="0">
                <a:solidFill>
                  <a:schemeClr val="tx1"/>
                </a:solidFill>
                <a:latin typeface="Arial" panose="020B0604020202020204" pitchFamily="34" charset="0"/>
                <a:cs typeface="Arial" panose="020B0604020202020204" pitchFamily="34" charset="0"/>
              </a:rPr>
              <a:t>    -  Organics removal were similar, indicating potential for </a:t>
            </a:r>
          </a:p>
          <a:p>
            <a:pPr marL="0" indent="0">
              <a:spcBef>
                <a:spcPts val="576"/>
              </a:spcBef>
              <a:buNone/>
            </a:pPr>
            <a:r>
              <a:rPr lang="en-CA" altLang="en-US" sz="2400" dirty="0">
                <a:solidFill>
                  <a:schemeClr val="tx1"/>
                </a:solidFill>
                <a:latin typeface="Arial" panose="020B0604020202020204" pitchFamily="34" charset="0"/>
                <a:cs typeface="Arial" panose="020B0604020202020204" pitchFamily="34" charset="0"/>
              </a:rPr>
              <a:t> </a:t>
            </a:r>
            <a:r>
              <a:rPr lang="en-CA" altLang="en-US" sz="2400" dirty="0" smtClean="0">
                <a:solidFill>
                  <a:schemeClr val="tx1"/>
                </a:solidFill>
                <a:latin typeface="Arial" panose="020B0604020202020204" pitchFamily="34" charset="0"/>
                <a:cs typeface="Arial" panose="020B0604020202020204" pitchFamily="34" charset="0"/>
              </a:rPr>
              <a:t>       higher hydraulic loading capacity </a:t>
            </a:r>
          </a:p>
          <a:p>
            <a:pPr marL="0" indent="0">
              <a:spcBef>
                <a:spcPts val="576"/>
              </a:spcBef>
              <a:buNone/>
            </a:pPr>
            <a:r>
              <a:rPr lang="en-CA" altLang="en-US" sz="2400" dirty="0" smtClean="0">
                <a:solidFill>
                  <a:schemeClr val="tx1"/>
                </a:solidFill>
                <a:latin typeface="Arial" panose="020B0604020202020204" pitchFamily="34" charset="0"/>
                <a:cs typeface="Arial" panose="020B0604020202020204" pitchFamily="34" charset="0"/>
              </a:rPr>
              <a:t>        (maximum 10 </a:t>
            </a:r>
            <a:r>
              <a:rPr lang="en-CA" altLang="en-US" sz="2400" dirty="0" err="1" smtClean="0">
                <a:solidFill>
                  <a:schemeClr val="tx1"/>
                </a:solidFill>
                <a:latin typeface="Arial" panose="020B0604020202020204" pitchFamily="34" charset="0"/>
                <a:cs typeface="Arial" panose="020B0604020202020204" pitchFamily="34" charset="0"/>
              </a:rPr>
              <a:t>gpm</a:t>
            </a:r>
            <a:r>
              <a:rPr lang="en-CA" altLang="en-US" sz="2400" dirty="0" smtClean="0">
                <a:solidFill>
                  <a:schemeClr val="tx1"/>
                </a:solidFill>
                <a:latin typeface="Arial" panose="020B0604020202020204" pitchFamily="34" charset="0"/>
                <a:cs typeface="Arial" panose="020B0604020202020204" pitchFamily="34" charset="0"/>
              </a:rPr>
              <a:t>/cubic </a:t>
            </a:r>
            <a:r>
              <a:rPr lang="en-CA" altLang="en-US" sz="2400" dirty="0" err="1" smtClean="0">
                <a:solidFill>
                  <a:schemeClr val="tx1"/>
                </a:solidFill>
                <a:latin typeface="Arial" panose="020B0604020202020204" pitchFamily="34" charset="0"/>
                <a:cs typeface="Arial" panose="020B0604020202020204" pitchFamily="34" charset="0"/>
              </a:rPr>
              <a:t>ft</a:t>
            </a:r>
            <a:r>
              <a:rPr lang="en-CA" altLang="en-US" sz="2400" dirty="0" smtClean="0">
                <a:solidFill>
                  <a:schemeClr val="tx1"/>
                </a:solidFill>
                <a:latin typeface="Arial" panose="020B0604020202020204" pitchFamily="34" charset="0"/>
                <a:cs typeface="Arial" panose="020B0604020202020204" pitchFamily="34" charset="0"/>
              </a:rPr>
              <a:t>) </a:t>
            </a:r>
            <a:endParaRPr lang="en-US" altLang="en-US" sz="2400" dirty="0" smtClean="0">
              <a:solidFill>
                <a:schemeClr val="tx1"/>
              </a:solidFill>
              <a:latin typeface="Arial" pitchFamily="34" charset="0"/>
              <a:cs typeface="Arial" pitchFamily="34" charset="0"/>
            </a:endParaRPr>
          </a:p>
        </p:txBody>
      </p:sp>
      <p:sp>
        <p:nvSpPr>
          <p:cNvPr id="21507" name="Rectangle 2"/>
          <p:cNvSpPr>
            <a:spLocks noGrp="1" noChangeArrowheads="1"/>
          </p:cNvSpPr>
          <p:nvPr>
            <p:ph type="title"/>
          </p:nvPr>
        </p:nvSpPr>
        <p:spPr>
          <a:xfrm>
            <a:off x="0" y="607846"/>
            <a:ext cx="9144000" cy="611354"/>
          </a:xfrm>
        </p:spPr>
        <p:txBody>
          <a:bodyPr/>
          <a:lstStyle/>
          <a:p>
            <a:pPr eaLnBrk="1" hangingPunct="1"/>
            <a:r>
              <a:rPr lang="en-US" altLang="en-US" sz="3200" b="1" dirty="0" smtClean="0">
                <a:solidFill>
                  <a:schemeClr val="tx1"/>
                </a:solidFill>
                <a:latin typeface="Arial" charset="0"/>
                <a:cs typeface="Arial" charset="0"/>
              </a:rPr>
              <a:t>Operational aspect / concern of IX process </a:t>
            </a:r>
            <a:endParaRPr lang="en-US" altLang="en-US" sz="3200" dirty="0" smtClean="0">
              <a:solidFill>
                <a:schemeClr val="tx1"/>
              </a:solidFill>
            </a:endParaRPr>
          </a:p>
        </p:txBody>
      </p:sp>
    </p:spTree>
    <p:extLst>
      <p:ext uri="{BB962C8B-B14F-4D97-AF65-F5344CB8AC3E}">
        <p14:creationId xmlns:p14="http://schemas.microsoft.com/office/powerpoint/2010/main" xmlns="" val="2906509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body" idx="1"/>
          </p:nvPr>
        </p:nvSpPr>
        <p:spPr>
          <a:xfrm>
            <a:off x="381000" y="1143000"/>
            <a:ext cx="8610600" cy="4343400"/>
          </a:xfrm>
        </p:spPr>
        <p:txBody>
          <a:bodyPr/>
          <a:lstStyle/>
          <a:p>
            <a:r>
              <a:rPr lang="en-CA" sz="2400" dirty="0" smtClean="0">
                <a:solidFill>
                  <a:schemeClr val="tx1"/>
                </a:solidFill>
                <a:latin typeface="Arial" panose="020B0604020202020204" pitchFamily="34" charset="0"/>
                <a:cs typeface="Arial" panose="020B0604020202020204" pitchFamily="34" charset="0"/>
              </a:rPr>
              <a:t>Based on the pilot testing, IX process </a:t>
            </a:r>
            <a:r>
              <a:rPr lang="en-CA" sz="2400" dirty="0">
                <a:solidFill>
                  <a:schemeClr val="tx1"/>
                </a:solidFill>
                <a:latin typeface="Arial" panose="020B0604020202020204" pitchFamily="34" charset="0"/>
                <a:cs typeface="Arial" panose="020B0604020202020204" pitchFamily="34" charset="0"/>
              </a:rPr>
              <a:t>additionally</a:t>
            </a:r>
            <a:r>
              <a:rPr lang="en-CA" sz="2400" dirty="0" smtClean="0">
                <a:solidFill>
                  <a:schemeClr val="tx1"/>
                </a:solidFill>
                <a:latin typeface="Arial" panose="020B0604020202020204" pitchFamily="34" charset="0"/>
                <a:cs typeface="Arial" panose="020B0604020202020204" pitchFamily="34" charset="0"/>
              </a:rPr>
              <a:t> </a:t>
            </a:r>
            <a:r>
              <a:rPr lang="en-CA" sz="2400" dirty="0">
                <a:solidFill>
                  <a:schemeClr val="tx1"/>
                </a:solidFill>
                <a:latin typeface="Arial" panose="020B0604020202020204" pitchFamily="34" charset="0"/>
                <a:cs typeface="Arial" panose="020B0604020202020204" pitchFamily="34" charset="0"/>
              </a:rPr>
              <a:t>reduced </a:t>
            </a:r>
            <a:endParaRPr lang="en-CA" sz="2400" dirty="0" smtClean="0">
              <a:solidFill>
                <a:schemeClr val="tx1"/>
              </a:solidFill>
              <a:latin typeface="Arial" panose="020B0604020202020204" pitchFamily="34" charset="0"/>
              <a:cs typeface="Arial" panose="020B0604020202020204" pitchFamily="34" charset="0"/>
            </a:endParaRPr>
          </a:p>
          <a:p>
            <a:pPr marL="0" indent="0">
              <a:buNone/>
            </a:pPr>
            <a:r>
              <a:rPr lang="en-CA" sz="2400" dirty="0">
                <a:solidFill>
                  <a:schemeClr val="tx1"/>
                </a:solidFill>
                <a:latin typeface="Arial" panose="020B0604020202020204" pitchFamily="34" charset="0"/>
                <a:cs typeface="Arial" panose="020B0604020202020204" pitchFamily="34" charset="0"/>
              </a:rPr>
              <a:t> </a:t>
            </a:r>
            <a:r>
              <a:rPr lang="en-CA" sz="2400" dirty="0" smtClean="0">
                <a:solidFill>
                  <a:schemeClr val="tx1"/>
                </a:solidFill>
                <a:latin typeface="Arial" panose="020B0604020202020204" pitchFamily="34" charset="0"/>
                <a:cs typeface="Arial" panose="020B0604020202020204" pitchFamily="34" charset="0"/>
              </a:rPr>
              <a:t>      - 69</a:t>
            </a:r>
            <a:r>
              <a:rPr lang="en-CA" sz="2400" dirty="0">
                <a:solidFill>
                  <a:schemeClr val="tx1"/>
                </a:solidFill>
                <a:latin typeface="Arial" panose="020B0604020202020204" pitchFamily="34" charset="0"/>
                <a:cs typeface="Arial" panose="020B0604020202020204" pitchFamily="34" charset="0"/>
              </a:rPr>
              <a:t>% of </a:t>
            </a:r>
            <a:r>
              <a:rPr lang="en-CA" sz="2400" dirty="0" smtClean="0">
                <a:solidFill>
                  <a:schemeClr val="tx1"/>
                </a:solidFill>
                <a:latin typeface="Arial" panose="020B0604020202020204" pitchFamily="34" charset="0"/>
                <a:cs typeface="Arial" panose="020B0604020202020204" pitchFamily="34" charset="0"/>
              </a:rPr>
              <a:t>DOC</a:t>
            </a:r>
          </a:p>
          <a:p>
            <a:pPr marL="0" indent="0">
              <a:buNone/>
            </a:pPr>
            <a:r>
              <a:rPr lang="en-CA" sz="2400" dirty="0">
                <a:solidFill>
                  <a:schemeClr val="tx1"/>
                </a:solidFill>
                <a:latin typeface="Arial" panose="020B0604020202020204" pitchFamily="34" charset="0"/>
                <a:cs typeface="Arial" panose="020B0604020202020204" pitchFamily="34" charset="0"/>
              </a:rPr>
              <a:t> </a:t>
            </a:r>
            <a:r>
              <a:rPr lang="en-CA" sz="2400" dirty="0" smtClean="0">
                <a:solidFill>
                  <a:schemeClr val="tx1"/>
                </a:solidFill>
                <a:latin typeface="Arial" panose="020B0604020202020204" pitchFamily="34" charset="0"/>
                <a:cs typeface="Arial" panose="020B0604020202020204" pitchFamily="34" charset="0"/>
              </a:rPr>
              <a:t>      - 83</a:t>
            </a:r>
            <a:r>
              <a:rPr lang="en-CA" sz="2400" dirty="0">
                <a:solidFill>
                  <a:schemeClr val="tx1"/>
                </a:solidFill>
                <a:latin typeface="Arial" panose="020B0604020202020204" pitchFamily="34" charset="0"/>
                <a:cs typeface="Arial" panose="020B0604020202020204" pitchFamily="34" charset="0"/>
              </a:rPr>
              <a:t>% of UV </a:t>
            </a:r>
            <a:r>
              <a:rPr lang="en-CA" sz="2400" dirty="0" smtClean="0">
                <a:solidFill>
                  <a:schemeClr val="tx1"/>
                </a:solidFill>
                <a:latin typeface="Arial" panose="020B0604020202020204" pitchFamily="34" charset="0"/>
                <a:cs typeface="Arial" panose="020B0604020202020204" pitchFamily="34" charset="0"/>
              </a:rPr>
              <a:t>absorbance</a:t>
            </a:r>
          </a:p>
          <a:p>
            <a:pPr marL="0" indent="0">
              <a:buNone/>
            </a:pPr>
            <a:r>
              <a:rPr lang="en-CA" sz="2400" dirty="0" smtClean="0">
                <a:solidFill>
                  <a:schemeClr val="tx1"/>
                </a:solidFill>
                <a:latin typeface="Arial" panose="020B0604020202020204" pitchFamily="34" charset="0"/>
                <a:cs typeface="Arial" panose="020B0604020202020204" pitchFamily="34" charset="0"/>
              </a:rPr>
              <a:t> </a:t>
            </a:r>
          </a:p>
          <a:p>
            <a:r>
              <a:rPr lang="en-CA" sz="2400" dirty="0" smtClean="0">
                <a:solidFill>
                  <a:schemeClr val="tx1"/>
                </a:solidFill>
                <a:latin typeface="Arial" panose="020B0604020202020204" pitchFamily="34" charset="0"/>
                <a:cs typeface="Arial" panose="020B0604020202020204" pitchFamily="34" charset="0"/>
              </a:rPr>
              <a:t>The IX process reduces DOC from 5.75 mg/L to  1.78 mg/L</a:t>
            </a:r>
          </a:p>
          <a:p>
            <a:pPr marL="0" indent="0">
              <a:buNone/>
            </a:pPr>
            <a:r>
              <a:rPr lang="en-CA" sz="2400" dirty="0" smtClean="0">
                <a:solidFill>
                  <a:schemeClr val="tx1"/>
                </a:solidFill>
                <a:latin typeface="Arial" panose="020B0604020202020204" pitchFamily="34" charset="0"/>
                <a:cs typeface="Arial" panose="020B0604020202020204" pitchFamily="34" charset="0"/>
              </a:rPr>
              <a:t> </a:t>
            </a:r>
          </a:p>
          <a:p>
            <a:r>
              <a:rPr lang="en-CA" sz="2400" dirty="0" smtClean="0">
                <a:solidFill>
                  <a:schemeClr val="tx1"/>
                </a:solidFill>
                <a:latin typeface="Arial" panose="020B0604020202020204" pitchFamily="34" charset="0"/>
                <a:cs typeface="Arial" panose="020B0604020202020204" pitchFamily="34" charset="0"/>
              </a:rPr>
              <a:t>Consequently, IX treated water showed a significant additional reduction of</a:t>
            </a:r>
          </a:p>
          <a:p>
            <a:pPr marL="0" indent="0">
              <a:buNone/>
            </a:pPr>
            <a:r>
              <a:rPr lang="en-CA" sz="2400" dirty="0" smtClean="0">
                <a:solidFill>
                  <a:schemeClr val="tx1"/>
                </a:solidFill>
                <a:latin typeface="Arial" panose="020B0604020202020204" pitchFamily="34" charset="0"/>
                <a:cs typeface="Arial" panose="020B0604020202020204" pitchFamily="34" charset="0"/>
              </a:rPr>
              <a:t>     - 86</a:t>
            </a:r>
            <a:r>
              <a:rPr lang="en-CA" sz="2400" dirty="0">
                <a:solidFill>
                  <a:schemeClr val="tx1"/>
                </a:solidFill>
                <a:latin typeface="Arial" panose="020B0604020202020204" pitchFamily="34" charset="0"/>
                <a:cs typeface="Arial" panose="020B0604020202020204" pitchFamily="34" charset="0"/>
              </a:rPr>
              <a:t>% </a:t>
            </a:r>
            <a:r>
              <a:rPr lang="en-CA" sz="2400" dirty="0" smtClean="0">
                <a:solidFill>
                  <a:schemeClr val="tx1"/>
                </a:solidFill>
                <a:latin typeface="Arial" panose="020B0604020202020204" pitchFamily="34" charset="0"/>
                <a:cs typeface="Arial" panose="020B0604020202020204" pitchFamily="34" charset="0"/>
              </a:rPr>
              <a:t>in </a:t>
            </a:r>
            <a:r>
              <a:rPr lang="en-CA" sz="2400" dirty="0">
                <a:solidFill>
                  <a:schemeClr val="tx1"/>
                </a:solidFill>
                <a:latin typeface="Arial" panose="020B0604020202020204" pitchFamily="34" charset="0"/>
                <a:cs typeface="Arial" panose="020B0604020202020204" pitchFamily="34" charset="0"/>
              </a:rPr>
              <a:t>THMs (from 142 µg/L </a:t>
            </a:r>
            <a:r>
              <a:rPr lang="en-CA" sz="2400" dirty="0" smtClean="0">
                <a:solidFill>
                  <a:schemeClr val="tx1"/>
                </a:solidFill>
                <a:latin typeface="Arial" panose="020B0604020202020204" pitchFamily="34" charset="0"/>
                <a:cs typeface="Arial" panose="020B0604020202020204" pitchFamily="34" charset="0"/>
              </a:rPr>
              <a:t>of </a:t>
            </a:r>
            <a:r>
              <a:rPr lang="en-CA" sz="2400" dirty="0">
                <a:solidFill>
                  <a:schemeClr val="tx1"/>
                </a:solidFill>
                <a:latin typeface="Arial" panose="020B0604020202020204" pitchFamily="34" charset="0"/>
                <a:cs typeface="Arial" panose="020B0604020202020204" pitchFamily="34" charset="0"/>
              </a:rPr>
              <a:t>filter effluent </a:t>
            </a:r>
            <a:r>
              <a:rPr lang="en-CA" sz="2400" dirty="0" smtClean="0">
                <a:solidFill>
                  <a:schemeClr val="tx1"/>
                </a:solidFill>
                <a:latin typeface="Arial" panose="020B0604020202020204" pitchFamily="34" charset="0"/>
                <a:cs typeface="Arial" panose="020B0604020202020204" pitchFamily="34" charset="0"/>
              </a:rPr>
              <a:t>to </a:t>
            </a:r>
            <a:r>
              <a:rPr lang="en-CA" sz="2400" dirty="0">
                <a:solidFill>
                  <a:schemeClr val="tx1"/>
                </a:solidFill>
                <a:latin typeface="Arial" panose="020B0604020202020204" pitchFamily="34" charset="0"/>
                <a:cs typeface="Arial" panose="020B0604020202020204" pitchFamily="34" charset="0"/>
              </a:rPr>
              <a:t>20 µg/L) </a:t>
            </a:r>
            <a:endParaRPr lang="en-CA" sz="2400" dirty="0" smtClean="0">
              <a:solidFill>
                <a:schemeClr val="tx1"/>
              </a:solidFill>
              <a:latin typeface="Arial" panose="020B0604020202020204" pitchFamily="34" charset="0"/>
              <a:cs typeface="Arial" panose="020B0604020202020204" pitchFamily="34" charset="0"/>
            </a:endParaRPr>
          </a:p>
          <a:p>
            <a:pPr marL="0" indent="0">
              <a:buNone/>
            </a:pPr>
            <a:r>
              <a:rPr lang="en-CA" sz="2400" dirty="0" smtClean="0">
                <a:solidFill>
                  <a:schemeClr val="tx1"/>
                </a:solidFill>
                <a:latin typeface="Arial" panose="020B0604020202020204" pitchFamily="34" charset="0"/>
                <a:cs typeface="Arial" panose="020B0604020202020204" pitchFamily="34" charset="0"/>
              </a:rPr>
              <a:t>     - 82</a:t>
            </a:r>
            <a:r>
              <a:rPr lang="en-CA" sz="2400" dirty="0">
                <a:solidFill>
                  <a:schemeClr val="tx1"/>
                </a:solidFill>
                <a:latin typeface="Arial" panose="020B0604020202020204" pitchFamily="34" charset="0"/>
                <a:cs typeface="Arial" panose="020B0604020202020204" pitchFamily="34" charset="0"/>
              </a:rPr>
              <a:t>% </a:t>
            </a:r>
            <a:r>
              <a:rPr lang="en-CA" sz="2400" dirty="0" smtClean="0">
                <a:solidFill>
                  <a:schemeClr val="tx1"/>
                </a:solidFill>
                <a:latin typeface="Arial" panose="020B0604020202020204" pitchFamily="34" charset="0"/>
                <a:cs typeface="Arial" panose="020B0604020202020204" pitchFamily="34" charset="0"/>
              </a:rPr>
              <a:t>of HAAs </a:t>
            </a:r>
            <a:r>
              <a:rPr lang="en-CA" sz="2400" dirty="0">
                <a:solidFill>
                  <a:schemeClr val="tx1"/>
                </a:solidFill>
                <a:latin typeface="Arial" panose="020B0604020202020204" pitchFamily="34" charset="0"/>
                <a:cs typeface="Arial" panose="020B0604020202020204" pitchFamily="34" charset="0"/>
              </a:rPr>
              <a:t>(from 126 µg/L of filter effluent </a:t>
            </a:r>
            <a:r>
              <a:rPr lang="en-CA" sz="2400" dirty="0" smtClean="0">
                <a:solidFill>
                  <a:schemeClr val="tx1"/>
                </a:solidFill>
                <a:latin typeface="Arial" panose="020B0604020202020204" pitchFamily="34" charset="0"/>
                <a:cs typeface="Arial" panose="020B0604020202020204" pitchFamily="34" charset="0"/>
              </a:rPr>
              <a:t>to </a:t>
            </a:r>
            <a:r>
              <a:rPr lang="en-CA" sz="2400" dirty="0">
                <a:solidFill>
                  <a:schemeClr val="tx1"/>
                </a:solidFill>
                <a:latin typeface="Arial" panose="020B0604020202020204" pitchFamily="34" charset="0"/>
                <a:cs typeface="Arial" panose="020B0604020202020204" pitchFamily="34" charset="0"/>
              </a:rPr>
              <a:t>23 µg/L) </a:t>
            </a:r>
            <a:endParaRPr lang="en-CA" sz="2400" dirty="0" smtClean="0">
              <a:solidFill>
                <a:schemeClr val="tx1"/>
              </a:solidFill>
              <a:latin typeface="Arial" panose="020B0604020202020204" pitchFamily="34" charset="0"/>
              <a:cs typeface="Arial" panose="020B0604020202020204" pitchFamily="34" charset="0"/>
            </a:endParaRPr>
          </a:p>
          <a:p>
            <a:pPr marL="0" indent="0">
              <a:buNone/>
            </a:pPr>
            <a:r>
              <a:rPr lang="en-CA" sz="2400" dirty="0" smtClean="0">
                <a:solidFill>
                  <a:schemeClr val="tx1"/>
                </a:solidFill>
                <a:latin typeface="Arial" panose="020B0604020202020204" pitchFamily="34" charset="0"/>
                <a:cs typeface="Arial" panose="020B0604020202020204" pitchFamily="34" charset="0"/>
              </a:rPr>
              <a:t>     </a:t>
            </a:r>
            <a:endParaRPr lang="en-CA" sz="2400" dirty="0">
              <a:solidFill>
                <a:schemeClr val="tx1"/>
              </a:solidFill>
              <a:latin typeface="Arial" panose="020B0604020202020204" pitchFamily="34" charset="0"/>
              <a:cs typeface="Arial" panose="020B0604020202020204" pitchFamily="34" charset="0"/>
            </a:endParaRPr>
          </a:p>
          <a:p>
            <a:pPr marL="0" indent="0">
              <a:buNone/>
              <a:defRPr/>
            </a:pPr>
            <a:endParaRPr lang="en-US" sz="2400" dirty="0" smtClean="0">
              <a:solidFill>
                <a:schemeClr val="tx1"/>
              </a:solidFill>
              <a:latin typeface="Arial" panose="020B0604020202020204" pitchFamily="34" charset="0"/>
              <a:cs typeface="Arial" panose="020B0604020202020204" pitchFamily="34" charset="0"/>
            </a:endParaRPr>
          </a:p>
          <a:p>
            <a:pPr marL="0" indent="0">
              <a:buFontTx/>
              <a:buNone/>
              <a:defRPr/>
            </a:pPr>
            <a:endParaRPr lang="en-US" sz="2400" dirty="0" smtClean="0">
              <a:solidFill>
                <a:schemeClr val="tx1"/>
              </a:solidFill>
              <a:latin typeface="Arial" panose="020B0604020202020204" pitchFamily="34" charset="0"/>
              <a:cs typeface="Arial" panose="020B0604020202020204" pitchFamily="34" charset="0"/>
            </a:endParaRPr>
          </a:p>
          <a:p>
            <a:pPr marL="0" indent="0">
              <a:buFontTx/>
              <a:buNone/>
              <a:defRPr/>
            </a:pPr>
            <a:endParaRPr lang="en-US" sz="2400" dirty="0" smtClean="0">
              <a:solidFill>
                <a:schemeClr val="tx1"/>
              </a:solidFill>
              <a:latin typeface="Arial" panose="020B0604020202020204" pitchFamily="34" charset="0"/>
              <a:cs typeface="Arial" panose="020B0604020202020204" pitchFamily="34" charset="0"/>
            </a:endParaRPr>
          </a:p>
        </p:txBody>
      </p:sp>
      <p:sp>
        <p:nvSpPr>
          <p:cNvPr id="28675" name="Rectangle 2"/>
          <p:cNvSpPr>
            <a:spLocks noGrp="1" noChangeArrowheads="1"/>
          </p:cNvSpPr>
          <p:nvPr>
            <p:ph type="title"/>
          </p:nvPr>
        </p:nvSpPr>
        <p:spPr>
          <a:xfrm>
            <a:off x="11151" y="152400"/>
            <a:ext cx="9144000" cy="914400"/>
          </a:xfrm>
        </p:spPr>
        <p:txBody>
          <a:bodyPr/>
          <a:lstStyle/>
          <a:p>
            <a:pPr eaLnBrk="1" hangingPunct="1"/>
            <a:r>
              <a:rPr lang="en-US" altLang="en-US" sz="3600" b="1" dirty="0" smtClean="0">
                <a:solidFill>
                  <a:schemeClr val="tx1"/>
                </a:solidFill>
                <a:latin typeface="Arial" charset="0"/>
                <a:cs typeface="Arial" charset="0"/>
              </a:rPr>
              <a:t>Conclusions</a:t>
            </a:r>
            <a:endParaRPr lang="en-US" altLang="en-US" sz="3600" dirty="0" smtClean="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body" idx="1"/>
          </p:nvPr>
        </p:nvSpPr>
        <p:spPr>
          <a:xfrm>
            <a:off x="533400" y="1371600"/>
            <a:ext cx="8458200" cy="4419600"/>
          </a:xfrm>
        </p:spPr>
        <p:txBody>
          <a:bodyPr/>
          <a:lstStyle/>
          <a:p>
            <a:pPr>
              <a:defRPr/>
            </a:pPr>
            <a:r>
              <a:rPr lang="en-US" sz="2400" dirty="0">
                <a:solidFill>
                  <a:schemeClr val="tx1"/>
                </a:solidFill>
                <a:latin typeface="Arial" panose="020B0604020202020204" pitchFamily="34" charset="0"/>
                <a:cs typeface="Arial" panose="020B0604020202020204" pitchFamily="34" charset="0"/>
              </a:rPr>
              <a:t>It decreases the pH and alkalinity and increases chloride. Creates corrosion concerns.</a:t>
            </a:r>
          </a:p>
          <a:p>
            <a:pPr marL="0" indent="0">
              <a:buNone/>
              <a:defRPr/>
            </a:pPr>
            <a:endParaRPr lang="en-US" sz="2400" i="1" dirty="0" smtClean="0"/>
          </a:p>
          <a:p>
            <a:pPr>
              <a:defRPr/>
            </a:pPr>
            <a:r>
              <a:rPr lang="en-CA" sz="2400" dirty="0" smtClean="0">
                <a:solidFill>
                  <a:schemeClr val="tx1"/>
                </a:solidFill>
                <a:latin typeface="Arial" panose="020B0604020202020204" pitchFamily="34" charset="0"/>
                <a:cs typeface="Arial" panose="020B0604020202020204" pitchFamily="34" charset="0"/>
              </a:rPr>
              <a:t>Online UV absorbance monitoring: a useful tool to provide operations staff with process performance and optimization</a:t>
            </a:r>
          </a:p>
          <a:p>
            <a:pPr marL="0" indent="0">
              <a:buNone/>
              <a:defRPr/>
            </a:pPr>
            <a:endParaRPr lang="en-CA" sz="2400" dirty="0" smtClean="0">
              <a:solidFill>
                <a:schemeClr val="tx1"/>
              </a:solidFill>
              <a:latin typeface="Arial" panose="020B0604020202020204" pitchFamily="34" charset="0"/>
              <a:cs typeface="Arial" panose="020B0604020202020204" pitchFamily="34" charset="0"/>
            </a:endParaRPr>
          </a:p>
          <a:p>
            <a:pPr>
              <a:defRPr/>
            </a:pPr>
            <a:r>
              <a:rPr lang="en-CA" sz="2400" dirty="0" smtClean="0">
                <a:solidFill>
                  <a:schemeClr val="tx1"/>
                </a:solidFill>
                <a:latin typeface="Arial" panose="020B0604020202020204" pitchFamily="34" charset="0"/>
                <a:cs typeface="Arial" panose="020B0604020202020204" pitchFamily="34" charset="0"/>
              </a:rPr>
              <a:t>Other </a:t>
            </a:r>
            <a:r>
              <a:rPr lang="en-CA" sz="2400" dirty="0">
                <a:solidFill>
                  <a:schemeClr val="tx1"/>
                </a:solidFill>
                <a:latin typeface="Arial" panose="020B0604020202020204" pitchFamily="34" charset="0"/>
                <a:cs typeface="Arial" panose="020B0604020202020204" pitchFamily="34" charset="0"/>
              </a:rPr>
              <a:t>maintenance and operational </a:t>
            </a:r>
            <a:r>
              <a:rPr lang="en-CA" sz="2400" dirty="0" smtClean="0">
                <a:solidFill>
                  <a:schemeClr val="tx1"/>
                </a:solidFill>
                <a:latin typeface="Arial" panose="020B0604020202020204" pitchFamily="34" charset="0"/>
                <a:cs typeface="Arial" panose="020B0604020202020204" pitchFamily="34" charset="0"/>
              </a:rPr>
              <a:t>challenges</a:t>
            </a:r>
          </a:p>
          <a:p>
            <a:pPr marL="0" indent="0">
              <a:buNone/>
              <a:defRPr/>
            </a:pPr>
            <a:r>
              <a:rPr lang="en-CA" sz="2400" dirty="0">
                <a:solidFill>
                  <a:schemeClr val="tx1"/>
                </a:solidFill>
                <a:latin typeface="Arial" panose="020B0604020202020204" pitchFamily="34" charset="0"/>
                <a:cs typeface="Arial" panose="020B0604020202020204" pitchFamily="34" charset="0"/>
              </a:rPr>
              <a:t> </a:t>
            </a:r>
            <a:r>
              <a:rPr lang="en-CA" sz="2400" dirty="0" smtClean="0">
                <a:solidFill>
                  <a:schemeClr val="tx1"/>
                </a:solidFill>
                <a:latin typeface="Arial" panose="020B0604020202020204" pitchFamily="34" charset="0"/>
                <a:cs typeface="Arial" panose="020B0604020202020204" pitchFamily="34" charset="0"/>
              </a:rPr>
              <a:t>    - High </a:t>
            </a:r>
            <a:r>
              <a:rPr lang="en-CA" sz="2400" dirty="0">
                <a:solidFill>
                  <a:schemeClr val="tx1"/>
                </a:solidFill>
                <a:latin typeface="Arial" panose="020B0604020202020204" pitchFamily="34" charset="0"/>
                <a:cs typeface="Arial" panose="020B0604020202020204" pitchFamily="34" charset="0"/>
              </a:rPr>
              <a:t>salt </a:t>
            </a:r>
            <a:r>
              <a:rPr lang="en-CA" sz="2400" dirty="0" smtClean="0">
                <a:solidFill>
                  <a:schemeClr val="tx1"/>
                </a:solidFill>
                <a:latin typeface="Arial" panose="020B0604020202020204" pitchFamily="34" charset="0"/>
                <a:cs typeface="Arial" panose="020B0604020202020204" pitchFamily="34" charset="0"/>
              </a:rPr>
              <a:t>consumption</a:t>
            </a:r>
          </a:p>
          <a:p>
            <a:pPr marL="0" indent="0">
              <a:buNone/>
              <a:defRPr/>
            </a:pPr>
            <a:r>
              <a:rPr lang="en-CA" sz="2400" dirty="0">
                <a:solidFill>
                  <a:schemeClr val="tx1"/>
                </a:solidFill>
                <a:latin typeface="Arial" panose="020B0604020202020204" pitchFamily="34" charset="0"/>
                <a:cs typeface="Arial" panose="020B0604020202020204" pitchFamily="34" charset="0"/>
              </a:rPr>
              <a:t> </a:t>
            </a:r>
            <a:r>
              <a:rPr lang="en-CA" sz="2400" dirty="0" smtClean="0">
                <a:solidFill>
                  <a:schemeClr val="tx1"/>
                </a:solidFill>
                <a:latin typeface="Arial" panose="020B0604020202020204" pitchFamily="34" charset="0"/>
                <a:cs typeface="Arial" panose="020B0604020202020204" pitchFamily="34" charset="0"/>
              </a:rPr>
              <a:t>    - Regeneration </a:t>
            </a:r>
            <a:r>
              <a:rPr lang="en-CA" sz="2400" dirty="0">
                <a:solidFill>
                  <a:schemeClr val="tx1"/>
                </a:solidFill>
                <a:latin typeface="Arial" panose="020B0604020202020204" pitchFamily="34" charset="0"/>
                <a:cs typeface="Arial" panose="020B0604020202020204" pitchFamily="34" charset="0"/>
              </a:rPr>
              <a:t>waste water </a:t>
            </a:r>
            <a:r>
              <a:rPr lang="en-CA" sz="2400" dirty="0" smtClean="0">
                <a:solidFill>
                  <a:schemeClr val="tx1"/>
                </a:solidFill>
                <a:latin typeface="Arial" panose="020B0604020202020204" pitchFamily="34" charset="0"/>
                <a:cs typeface="Arial" panose="020B0604020202020204" pitchFamily="34" charset="0"/>
              </a:rPr>
              <a:t>disposal</a:t>
            </a:r>
            <a:endParaRPr lang="en-US" sz="2400" dirty="0">
              <a:solidFill>
                <a:schemeClr val="tx1"/>
              </a:solidFill>
              <a:latin typeface="Arial" panose="020B0604020202020204" pitchFamily="34" charset="0"/>
              <a:cs typeface="Arial" panose="020B0604020202020204" pitchFamily="34" charset="0"/>
            </a:endParaRPr>
          </a:p>
        </p:txBody>
      </p:sp>
      <p:sp>
        <p:nvSpPr>
          <p:cNvPr id="29699" name="Rectangle 2"/>
          <p:cNvSpPr>
            <a:spLocks noGrp="1" noChangeArrowheads="1"/>
          </p:cNvSpPr>
          <p:nvPr>
            <p:ph type="title"/>
          </p:nvPr>
        </p:nvSpPr>
        <p:spPr>
          <a:xfrm>
            <a:off x="0" y="228600"/>
            <a:ext cx="9144000" cy="685800"/>
          </a:xfrm>
        </p:spPr>
        <p:txBody>
          <a:bodyPr/>
          <a:lstStyle/>
          <a:p>
            <a:pPr eaLnBrk="1" hangingPunct="1"/>
            <a:r>
              <a:rPr lang="en-US" altLang="en-US" sz="3600" b="1" dirty="0" smtClean="0">
                <a:solidFill>
                  <a:schemeClr val="tx1"/>
                </a:solidFill>
                <a:latin typeface="Arial" charset="0"/>
                <a:cs typeface="Arial" charset="0"/>
              </a:rPr>
              <a:t>Conclusions</a:t>
            </a:r>
            <a:endParaRPr lang="en-US" altLang="en-US" sz="3600" dirty="0" smtClean="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b="1" dirty="0" smtClean="0">
                <a:latin typeface="Arial" panose="020B0604020202020204" pitchFamily="34" charset="0"/>
                <a:cs typeface="Arial" panose="020B0604020202020204" pitchFamily="34" charset="0"/>
              </a:rPr>
              <a:t>Contact Information</a:t>
            </a:r>
            <a:endParaRPr lang="en-CA"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CA" sz="2900" dirty="0">
                <a:solidFill>
                  <a:schemeClr val="tx1"/>
                </a:solidFill>
                <a:latin typeface="Arial" panose="020B0604020202020204" pitchFamily="34" charset="0"/>
                <a:cs typeface="Arial" panose="020B0604020202020204" pitchFamily="34" charset="0"/>
              </a:rPr>
              <a:t>To learn more about how the </a:t>
            </a:r>
            <a:r>
              <a:rPr lang="en-CA" sz="2900" dirty="0" smtClean="0">
                <a:solidFill>
                  <a:schemeClr val="tx1"/>
                </a:solidFill>
                <a:latin typeface="Arial" panose="020B0604020202020204" pitchFamily="34" charset="0"/>
                <a:cs typeface="Arial" panose="020B0604020202020204" pitchFamily="34" charset="0"/>
              </a:rPr>
              <a:t>WCWC </a:t>
            </a:r>
            <a:r>
              <a:rPr lang="en-CA" sz="2900" dirty="0">
                <a:solidFill>
                  <a:schemeClr val="tx1"/>
                </a:solidFill>
                <a:latin typeface="Arial" panose="020B0604020202020204" pitchFamily="34" charset="0"/>
                <a:cs typeface="Arial" panose="020B0604020202020204" pitchFamily="34" charset="0"/>
              </a:rPr>
              <a:t>supports its clients with pilot testing services contact:</a:t>
            </a:r>
          </a:p>
          <a:p>
            <a:pPr lvl="1"/>
            <a:r>
              <a:rPr lang="en-CA" dirty="0" err="1">
                <a:latin typeface="Arial" panose="020B0604020202020204" pitchFamily="34" charset="0"/>
                <a:cs typeface="Arial" panose="020B0604020202020204" pitchFamily="34" charset="0"/>
              </a:rPr>
              <a:t>Souleymane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Ndiongue</a:t>
            </a:r>
            <a:r>
              <a:rPr lang="en-CA" dirty="0" smtClean="0">
                <a:latin typeface="Arial" panose="020B0604020202020204" pitchFamily="34" charset="0"/>
                <a:cs typeface="Arial" panose="020B0604020202020204" pitchFamily="34" charset="0"/>
              </a:rPr>
              <a:t>,</a:t>
            </a:r>
            <a:r>
              <a:rPr lang="en-CA" dirty="0">
                <a:latin typeface="Arial" panose="020B0604020202020204" pitchFamily="34" charset="0"/>
                <a:cs typeface="Arial" panose="020B0604020202020204" pitchFamily="34" charset="0"/>
              </a:rPr>
              <a:t/>
            </a:r>
            <a:br>
              <a:rPr lang="en-CA" dirty="0">
                <a:latin typeface="Arial" panose="020B0604020202020204" pitchFamily="34" charset="0"/>
                <a:cs typeface="Arial" panose="020B0604020202020204" pitchFamily="34" charset="0"/>
              </a:rPr>
            </a:br>
            <a:r>
              <a:rPr lang="en-CA" dirty="0">
                <a:latin typeface="Arial" panose="020B0604020202020204" pitchFamily="34" charset="0"/>
                <a:cs typeface="Arial" panose="020B0604020202020204" pitchFamily="34" charset="0"/>
              </a:rPr>
              <a:t>Manager, </a:t>
            </a:r>
            <a:r>
              <a:rPr lang="en-CA" dirty="0" smtClean="0">
                <a:latin typeface="Arial" panose="020B0604020202020204" pitchFamily="34" charset="0"/>
                <a:cs typeface="Arial" panose="020B0604020202020204" pitchFamily="34" charset="0"/>
              </a:rPr>
              <a:t>Research </a:t>
            </a:r>
            <a:r>
              <a:rPr lang="en-CA" dirty="0">
                <a:latin typeface="Arial" panose="020B0604020202020204" pitchFamily="34" charset="0"/>
                <a:cs typeface="Arial" panose="020B0604020202020204" pitchFamily="34" charset="0"/>
              </a:rPr>
              <a:t>&amp; Technology Institute </a:t>
            </a:r>
          </a:p>
          <a:p>
            <a:pPr marL="457200" lvl="1" indent="0">
              <a:spcBef>
                <a:spcPts val="0"/>
              </a:spcBef>
              <a:buNone/>
            </a:pPr>
            <a:r>
              <a:rPr lang="en-CA" dirty="0" smtClean="0">
                <a:latin typeface="Arial" panose="020B0604020202020204" pitchFamily="34" charset="0"/>
                <a:cs typeface="Arial" panose="020B0604020202020204" pitchFamily="34" charset="0"/>
              </a:rPr>
              <a:t>   1-866-515-0550 </a:t>
            </a:r>
            <a:r>
              <a:rPr lang="en-CA" dirty="0" err="1">
                <a:latin typeface="Arial" panose="020B0604020202020204" pitchFamily="34" charset="0"/>
                <a:cs typeface="Arial" panose="020B0604020202020204" pitchFamily="34" charset="0"/>
              </a:rPr>
              <a:t>ext</a:t>
            </a:r>
            <a:r>
              <a:rPr lang="en-CA" dirty="0">
                <a:latin typeface="Arial" panose="020B0604020202020204" pitchFamily="34" charset="0"/>
                <a:cs typeface="Arial" panose="020B0604020202020204" pitchFamily="34" charset="0"/>
              </a:rPr>
              <a:t> </a:t>
            </a:r>
            <a:r>
              <a:rPr lang="en-CA" dirty="0" smtClean="0">
                <a:latin typeface="Arial" panose="020B0604020202020204" pitchFamily="34" charset="0"/>
                <a:cs typeface="Arial" panose="020B0604020202020204" pitchFamily="34" charset="0"/>
              </a:rPr>
              <a:t>308 </a:t>
            </a:r>
            <a:r>
              <a:rPr lang="en-CA" u="sng" dirty="0" smtClean="0">
                <a:latin typeface="Arial" panose="020B0604020202020204" pitchFamily="34" charset="0"/>
                <a:cs typeface="Arial" panose="020B0604020202020204" pitchFamily="34" charset="0"/>
                <a:hlinkClick r:id="rId2"/>
              </a:rPr>
              <a:t>sndiongue@wcwc.ca</a:t>
            </a:r>
            <a:endParaRPr lang="en-CA" dirty="0">
              <a:latin typeface="Arial" panose="020B0604020202020204" pitchFamily="34" charset="0"/>
              <a:cs typeface="Arial" panose="020B0604020202020204" pitchFamily="34" charset="0"/>
            </a:endParaRPr>
          </a:p>
          <a:p>
            <a:pPr lvl="1"/>
            <a:r>
              <a:rPr lang="en-CA" dirty="0" err="1">
                <a:latin typeface="Arial" panose="020B0604020202020204" pitchFamily="34" charset="0"/>
                <a:cs typeface="Arial" panose="020B0604020202020204" pitchFamily="34" charset="0"/>
              </a:rPr>
              <a:t>Devendra</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Borikar</a:t>
            </a:r>
            <a:r>
              <a:rPr lang="en-CA" dirty="0" smtClean="0">
                <a:latin typeface="Arial" panose="020B0604020202020204" pitchFamily="34" charset="0"/>
                <a:cs typeface="Arial" panose="020B0604020202020204" pitchFamily="34" charset="0"/>
              </a:rPr>
              <a:t>,</a:t>
            </a:r>
            <a:r>
              <a:rPr lang="en-CA" dirty="0">
                <a:latin typeface="Arial" panose="020B0604020202020204" pitchFamily="34" charset="0"/>
                <a:cs typeface="Arial" panose="020B0604020202020204" pitchFamily="34" charset="0"/>
              </a:rPr>
              <a:t/>
            </a:r>
            <a:br>
              <a:rPr lang="en-CA" dirty="0">
                <a:latin typeface="Arial" panose="020B0604020202020204" pitchFamily="34" charset="0"/>
                <a:cs typeface="Arial" panose="020B0604020202020204" pitchFamily="34" charset="0"/>
              </a:rPr>
            </a:br>
            <a:r>
              <a:rPr lang="en-CA" dirty="0">
                <a:latin typeface="Arial" panose="020B0604020202020204" pitchFamily="34" charset="0"/>
                <a:cs typeface="Arial" panose="020B0604020202020204" pitchFamily="34" charset="0"/>
              </a:rPr>
              <a:t>Lead Technology Demonstration at </a:t>
            </a:r>
            <a:endParaRPr lang="en-CA" dirty="0" smtClean="0">
              <a:latin typeface="Arial" panose="020B0604020202020204" pitchFamily="34" charset="0"/>
              <a:cs typeface="Arial" panose="020B0604020202020204" pitchFamily="34" charset="0"/>
            </a:endParaRPr>
          </a:p>
          <a:p>
            <a:pPr marL="457200" lvl="1" indent="0">
              <a:spcBef>
                <a:spcPts val="0"/>
              </a:spcBef>
              <a:buNone/>
            </a:pPr>
            <a:r>
              <a:rPr lang="en-CA" dirty="0" smtClean="0">
                <a:latin typeface="Arial" panose="020B0604020202020204" pitchFamily="34" charset="0"/>
                <a:cs typeface="Arial" panose="020B0604020202020204" pitchFamily="34" charset="0"/>
              </a:rPr>
              <a:t>   1-866-515-0550 </a:t>
            </a:r>
            <a:r>
              <a:rPr lang="en-CA" dirty="0">
                <a:latin typeface="Arial" panose="020B0604020202020204" pitchFamily="34" charset="0"/>
                <a:cs typeface="Arial" panose="020B0604020202020204" pitchFamily="34" charset="0"/>
              </a:rPr>
              <a:t>ext. </a:t>
            </a:r>
            <a:r>
              <a:rPr lang="en-CA" dirty="0" smtClean="0">
                <a:latin typeface="Arial" panose="020B0604020202020204" pitchFamily="34" charset="0"/>
                <a:cs typeface="Arial" panose="020B0604020202020204" pitchFamily="34" charset="0"/>
              </a:rPr>
              <a:t>313 </a:t>
            </a:r>
            <a:r>
              <a:rPr lang="en-CA" u="sng" dirty="0">
                <a:latin typeface="Arial" panose="020B0604020202020204" pitchFamily="34" charset="0"/>
                <a:cs typeface="Arial" panose="020B0604020202020204" pitchFamily="34" charset="0"/>
                <a:hlinkClick r:id="rId3"/>
              </a:rPr>
              <a:t>dborikar@wcwc.ca</a:t>
            </a:r>
            <a:endParaRPr lang="en-CA" dirty="0">
              <a:latin typeface="Arial" panose="020B060402020202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xmlns="" val="3257305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ctrTitle"/>
          </p:nvPr>
        </p:nvSpPr>
        <p:spPr>
          <a:xfrm>
            <a:off x="14868" y="304800"/>
            <a:ext cx="9144000" cy="1866900"/>
          </a:xfrm>
        </p:spPr>
        <p:txBody>
          <a:bodyPr/>
          <a:lstStyle/>
          <a:p>
            <a:pPr eaLnBrk="1" hangingPunct="1"/>
            <a:r>
              <a:rPr lang="en-US" altLang="en-US" sz="3600" b="1" dirty="0" smtClean="0">
                <a:solidFill>
                  <a:schemeClr val="tx1"/>
                </a:solidFill>
                <a:latin typeface="Arial" charset="0"/>
                <a:cs typeface="Arial" charset="0"/>
              </a:rPr>
              <a:t>Many Thanks </a:t>
            </a:r>
            <a:r>
              <a:rPr lang="en-US" altLang="en-US" sz="3600" dirty="0" smtClean="0">
                <a:solidFill>
                  <a:schemeClr val="tx1"/>
                </a:solidFill>
                <a:latin typeface="Arial" charset="0"/>
                <a:cs typeface="Arial" charset="0"/>
              </a:rPr>
              <a:t/>
            </a:r>
            <a:br>
              <a:rPr lang="en-US" altLang="en-US" sz="3600" dirty="0" smtClean="0">
                <a:solidFill>
                  <a:schemeClr val="tx1"/>
                </a:solidFill>
                <a:latin typeface="Arial" charset="0"/>
                <a:cs typeface="Arial" charset="0"/>
              </a:rPr>
            </a:br>
            <a:r>
              <a:rPr lang="en-US" altLang="en-US" sz="3600" dirty="0" smtClean="0">
                <a:solidFill>
                  <a:schemeClr val="tx1"/>
                </a:solidFill>
                <a:latin typeface="Arial" charset="0"/>
                <a:cs typeface="Arial" charset="0"/>
              </a:rPr>
              <a:t/>
            </a:r>
            <a:br>
              <a:rPr lang="en-US" altLang="en-US" sz="3600" dirty="0" smtClean="0">
                <a:solidFill>
                  <a:schemeClr val="tx1"/>
                </a:solidFill>
                <a:latin typeface="Arial" charset="0"/>
                <a:cs typeface="Arial" charset="0"/>
              </a:rPr>
            </a:br>
            <a:endParaRPr lang="en-US" altLang="en-US" sz="3600" dirty="0" smtClean="0">
              <a:solidFill>
                <a:schemeClr val="tx1"/>
              </a:solidFill>
              <a:latin typeface="Arial" charset="0"/>
              <a:cs typeface="Arial" charset="0"/>
            </a:endParaRPr>
          </a:p>
        </p:txBody>
      </p:sp>
      <p:sp>
        <p:nvSpPr>
          <p:cNvPr id="31747" name="Rectangle 5"/>
          <p:cNvSpPr>
            <a:spLocks noGrp="1" noChangeArrowheads="1"/>
          </p:cNvSpPr>
          <p:nvPr>
            <p:ph type="subTitle" idx="1"/>
          </p:nvPr>
        </p:nvSpPr>
        <p:spPr>
          <a:xfrm>
            <a:off x="381000" y="2332038"/>
            <a:ext cx="8534400" cy="3535362"/>
          </a:xfrm>
        </p:spPr>
        <p:txBody>
          <a:bodyPr/>
          <a:lstStyle/>
          <a:p>
            <a:pPr eaLnBrk="1" hangingPunct="1"/>
            <a:endParaRPr lang="en-US" altLang="en-US" dirty="0" smtClean="0">
              <a:solidFill>
                <a:schemeClr val="tx1"/>
              </a:solidFill>
              <a:latin typeface="Arial" charset="0"/>
              <a:cs typeface="Arial" charset="0"/>
            </a:endParaRPr>
          </a:p>
          <a:p>
            <a:pPr eaLnBrk="1" hangingPunct="1"/>
            <a:endParaRPr lang="en-US" altLang="en-US" dirty="0" smtClean="0">
              <a:solidFill>
                <a:schemeClr val="tx1"/>
              </a:solidFill>
              <a:latin typeface="Arial" charset="0"/>
              <a:cs typeface="Arial" charset="0"/>
            </a:endParaRPr>
          </a:p>
          <a:p>
            <a:pPr eaLnBrk="1" hangingPunct="1"/>
            <a:endParaRPr lang="en-US" altLang="en-US" dirty="0" smtClean="0">
              <a:solidFill>
                <a:schemeClr val="tx1"/>
              </a:solidFill>
              <a:latin typeface="Arial" charset="0"/>
              <a:cs typeface="Arial" charset="0"/>
            </a:endParaRPr>
          </a:p>
          <a:p>
            <a:pPr eaLnBrk="1" hangingPunct="1"/>
            <a:endParaRPr lang="en-US" altLang="en-US" dirty="0" smtClean="0">
              <a:solidFill>
                <a:schemeClr val="tx1"/>
              </a:solidFill>
              <a:latin typeface="Arial" charset="0"/>
              <a:cs typeface="Arial" charset="0"/>
            </a:endParaRPr>
          </a:p>
          <a:p>
            <a:pPr eaLnBrk="1" hangingPunct="1"/>
            <a:endParaRPr lang="en-US" altLang="en-US" dirty="0" smtClean="0">
              <a:solidFill>
                <a:schemeClr val="tx1"/>
              </a:solidFill>
              <a:latin typeface="Arial" charset="0"/>
              <a:cs typeface="Arial" charset="0"/>
            </a:endParaRPr>
          </a:p>
        </p:txBody>
      </p:sp>
      <p:pic>
        <p:nvPicPr>
          <p:cNvPr id="31748" name="Pictur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0400" y="2133600"/>
            <a:ext cx="2534572" cy="3389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4"/>
          <p:cNvSpPr txBox="1">
            <a:spLocks noChangeArrowheads="1"/>
          </p:cNvSpPr>
          <p:nvPr/>
        </p:nvSpPr>
        <p:spPr bwMode="auto">
          <a:xfrm>
            <a:off x="981307" y="4389863"/>
            <a:ext cx="7467600" cy="1365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Verdana" pitchFamily="34" charset="0"/>
              </a:defRPr>
            </a:lvl2pPr>
            <a:lvl3pPr algn="ctr" rtl="0" eaLnBrk="0" fontAlgn="base" hangingPunct="0">
              <a:spcBef>
                <a:spcPct val="0"/>
              </a:spcBef>
              <a:spcAft>
                <a:spcPct val="0"/>
              </a:spcAft>
              <a:defRPr sz="4000">
                <a:solidFill>
                  <a:schemeClr val="tx2"/>
                </a:solidFill>
                <a:latin typeface="Verdana" pitchFamily="34" charset="0"/>
              </a:defRPr>
            </a:lvl3pPr>
            <a:lvl4pPr algn="ctr" rtl="0" eaLnBrk="0" fontAlgn="base" hangingPunct="0">
              <a:spcBef>
                <a:spcPct val="0"/>
              </a:spcBef>
              <a:spcAft>
                <a:spcPct val="0"/>
              </a:spcAft>
              <a:defRPr sz="4000">
                <a:solidFill>
                  <a:schemeClr val="tx2"/>
                </a:solidFill>
                <a:latin typeface="Verdana" pitchFamily="34" charset="0"/>
              </a:defRPr>
            </a:lvl4pPr>
            <a:lvl5pPr algn="ctr" rtl="0" eaLnBrk="0" fontAlgn="base" hangingPunct="0">
              <a:spcBef>
                <a:spcPct val="0"/>
              </a:spcBef>
              <a:spcAft>
                <a:spcPct val="0"/>
              </a:spcAft>
              <a:defRPr sz="4000">
                <a:solidFill>
                  <a:schemeClr val="tx2"/>
                </a:solidFill>
                <a:latin typeface="Verdana" pitchFamily="34" charset="0"/>
              </a:defRPr>
            </a:lvl5pPr>
            <a:lvl6pPr marL="457200" algn="ctr" rtl="0" fontAlgn="base">
              <a:spcBef>
                <a:spcPct val="0"/>
              </a:spcBef>
              <a:spcAft>
                <a:spcPct val="0"/>
              </a:spcAft>
              <a:defRPr sz="4000">
                <a:solidFill>
                  <a:schemeClr val="tx2"/>
                </a:solidFill>
                <a:latin typeface="Verdana" pitchFamily="34" charset="0"/>
              </a:defRPr>
            </a:lvl6pPr>
            <a:lvl7pPr marL="914400" algn="ctr" rtl="0" fontAlgn="base">
              <a:spcBef>
                <a:spcPct val="0"/>
              </a:spcBef>
              <a:spcAft>
                <a:spcPct val="0"/>
              </a:spcAft>
              <a:defRPr sz="4000">
                <a:solidFill>
                  <a:schemeClr val="tx2"/>
                </a:solidFill>
                <a:latin typeface="Verdana" pitchFamily="34" charset="0"/>
              </a:defRPr>
            </a:lvl7pPr>
            <a:lvl8pPr marL="1371600" algn="ctr" rtl="0" fontAlgn="base">
              <a:spcBef>
                <a:spcPct val="0"/>
              </a:spcBef>
              <a:spcAft>
                <a:spcPct val="0"/>
              </a:spcAft>
              <a:defRPr sz="4000">
                <a:solidFill>
                  <a:schemeClr val="tx2"/>
                </a:solidFill>
                <a:latin typeface="Verdana" pitchFamily="34" charset="0"/>
              </a:defRPr>
            </a:lvl8pPr>
            <a:lvl9pPr marL="1828800" algn="ctr" rtl="0" fontAlgn="base">
              <a:spcBef>
                <a:spcPct val="0"/>
              </a:spcBef>
              <a:spcAft>
                <a:spcPct val="0"/>
              </a:spcAft>
              <a:defRPr sz="4000">
                <a:solidFill>
                  <a:schemeClr val="tx2"/>
                </a:solidFill>
                <a:latin typeface="Verdana" pitchFamily="34" charset="0"/>
              </a:defRPr>
            </a:lvl9pPr>
          </a:lstStyle>
          <a:p>
            <a:pPr eaLnBrk="1" hangingPunct="1"/>
            <a:endParaRPr lang="en-US" altLang="en-US" sz="3600" b="1" kern="0" dirty="0" smtClean="0">
              <a:solidFill>
                <a:schemeClr val="tx1"/>
              </a:solidFill>
              <a:latin typeface="Arial" charset="0"/>
              <a:cs typeface="Arial" charset="0"/>
            </a:endParaRPr>
          </a:p>
          <a:p>
            <a:pPr eaLnBrk="1" hangingPunct="1"/>
            <a:endParaRPr lang="en-US" altLang="en-US" sz="3600" b="1" kern="0" dirty="0" smtClean="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b="1" dirty="0" smtClean="0">
                <a:latin typeface="Arial" pitchFamily="34" charset="0"/>
                <a:cs typeface="Arial" pitchFamily="34" charset="0"/>
              </a:rPr>
              <a:t>Some of the Technologies at the WCWC</a:t>
            </a:r>
            <a:endParaRPr lang="en-CA" sz="3600" b="1" dirty="0"/>
          </a:p>
        </p:txBody>
      </p:sp>
      <p:sp>
        <p:nvSpPr>
          <p:cNvPr id="2" name="Content Placeholder 1"/>
          <p:cNvSpPr>
            <a:spLocks noGrp="1"/>
          </p:cNvSpPr>
          <p:nvPr>
            <p:ph sz="half" idx="1"/>
          </p:nvPr>
        </p:nvSpPr>
        <p:spPr/>
        <p:txBody>
          <a:bodyPr/>
          <a:lstStyle/>
          <a:p>
            <a:pPr>
              <a:buFont typeface="Arial" panose="020B0604020202020204" pitchFamily="34" charset="0"/>
              <a:buChar char="•"/>
            </a:pPr>
            <a:r>
              <a:rPr lang="en-US" dirty="0" smtClean="0">
                <a:solidFill>
                  <a:schemeClr val="tx1"/>
                </a:solidFill>
                <a:latin typeface="Arial" pitchFamily="34" charset="0"/>
                <a:cs typeface="Arial" pitchFamily="34" charset="0"/>
              </a:rPr>
              <a:t>Conventional treatment</a:t>
            </a:r>
          </a:p>
          <a:p>
            <a:pPr>
              <a:buFont typeface="Arial" panose="020B0604020202020204" pitchFamily="34" charset="0"/>
              <a:buChar char="•"/>
            </a:pPr>
            <a:r>
              <a:rPr lang="en-US" dirty="0" smtClean="0">
                <a:solidFill>
                  <a:schemeClr val="tx1"/>
                </a:solidFill>
                <a:latin typeface="Arial" pitchFamily="34" charset="0"/>
                <a:cs typeface="Arial" pitchFamily="34" charset="0"/>
              </a:rPr>
              <a:t>Dissolved air floatation (DAF)</a:t>
            </a:r>
          </a:p>
          <a:p>
            <a:pPr>
              <a:buFont typeface="Arial" panose="020B0604020202020204" pitchFamily="34" charset="0"/>
              <a:buChar char="•"/>
            </a:pPr>
            <a:r>
              <a:rPr lang="en-US" dirty="0" smtClean="0">
                <a:solidFill>
                  <a:schemeClr val="tx1"/>
                </a:solidFill>
                <a:latin typeface="Arial" pitchFamily="34" charset="0"/>
                <a:cs typeface="Arial" pitchFamily="34" charset="0"/>
              </a:rPr>
              <a:t>Slow sand filtration</a:t>
            </a:r>
          </a:p>
          <a:p>
            <a:pPr>
              <a:buFont typeface="Arial" panose="020B0604020202020204" pitchFamily="34" charset="0"/>
              <a:buChar char="•"/>
            </a:pPr>
            <a:r>
              <a:rPr lang="en-US" dirty="0" smtClean="0">
                <a:solidFill>
                  <a:schemeClr val="tx1"/>
                </a:solidFill>
                <a:latin typeface="Arial" pitchFamily="34" charset="0"/>
                <a:cs typeface="Arial" pitchFamily="34" charset="0"/>
              </a:rPr>
              <a:t>Green sand filtration</a:t>
            </a:r>
          </a:p>
          <a:p>
            <a:r>
              <a:rPr lang="en-US" dirty="0" smtClean="0">
                <a:solidFill>
                  <a:schemeClr val="tx1"/>
                </a:solidFill>
                <a:latin typeface="Arial" pitchFamily="34" charset="0"/>
                <a:cs typeface="Arial" pitchFamily="34" charset="0"/>
              </a:rPr>
              <a:t>Membrane </a:t>
            </a:r>
            <a:r>
              <a:rPr lang="en-US" dirty="0">
                <a:solidFill>
                  <a:schemeClr val="tx1"/>
                </a:solidFill>
                <a:latin typeface="Arial" pitchFamily="34" charset="0"/>
                <a:cs typeface="Arial" pitchFamily="34" charset="0"/>
              </a:rPr>
              <a:t>systems (MF,UF,NF &amp; RO)</a:t>
            </a:r>
          </a:p>
          <a:p>
            <a:pPr marL="0" indent="0">
              <a:buNone/>
            </a:pPr>
            <a:endParaRPr lang="en-CA" dirty="0">
              <a:latin typeface="Arial" pitchFamily="34" charset="0"/>
              <a:cs typeface="Arial" pitchFamily="34" charset="0"/>
            </a:endParaRPr>
          </a:p>
          <a:p>
            <a:endParaRPr lang="en-CA" dirty="0"/>
          </a:p>
        </p:txBody>
      </p:sp>
      <p:sp>
        <p:nvSpPr>
          <p:cNvPr id="4" name="Content Placeholder 3"/>
          <p:cNvSpPr>
            <a:spLocks noGrp="1"/>
          </p:cNvSpPr>
          <p:nvPr>
            <p:ph sz="half" idx="2"/>
          </p:nvPr>
        </p:nvSpPr>
        <p:spPr/>
        <p:txBody>
          <a:bodyPr/>
          <a:lstStyle/>
          <a:p>
            <a:pPr>
              <a:buFont typeface="Arial" panose="020B0604020202020204" pitchFamily="34" charset="0"/>
              <a:buChar char="•"/>
            </a:pPr>
            <a:r>
              <a:rPr lang="en-US" dirty="0" smtClean="0">
                <a:solidFill>
                  <a:schemeClr val="tx1"/>
                </a:solidFill>
                <a:latin typeface="Arial" pitchFamily="34" charset="0"/>
                <a:cs typeface="Arial" pitchFamily="34" charset="0"/>
              </a:rPr>
              <a:t>Cartridge and pressure filters</a:t>
            </a:r>
          </a:p>
          <a:p>
            <a:pPr>
              <a:buFont typeface="Arial" panose="020B0604020202020204" pitchFamily="34" charset="0"/>
              <a:buChar char="•"/>
            </a:pPr>
            <a:r>
              <a:rPr lang="en-US" dirty="0" smtClean="0">
                <a:solidFill>
                  <a:schemeClr val="tx1"/>
                </a:solidFill>
                <a:latin typeface="Arial" pitchFamily="34" charset="0"/>
                <a:cs typeface="Arial" pitchFamily="34" charset="0"/>
              </a:rPr>
              <a:t>Ion exchange</a:t>
            </a:r>
            <a:endParaRPr lang="en-US" dirty="0">
              <a:solidFill>
                <a:schemeClr val="tx1"/>
              </a:solidFill>
              <a:latin typeface="Arial" pitchFamily="34" charset="0"/>
              <a:cs typeface="Arial" pitchFamily="34" charset="0"/>
            </a:endParaRPr>
          </a:p>
          <a:p>
            <a:pPr>
              <a:buFont typeface="Arial" panose="020B0604020202020204" pitchFamily="34" charset="0"/>
              <a:buChar char="•"/>
            </a:pPr>
            <a:r>
              <a:rPr lang="en-US" dirty="0" smtClean="0">
                <a:solidFill>
                  <a:schemeClr val="tx1"/>
                </a:solidFill>
                <a:latin typeface="Arial" pitchFamily="34" charset="0"/>
                <a:cs typeface="Arial" pitchFamily="34" charset="0"/>
              </a:rPr>
              <a:t>Ozone, UV and chlorine </a:t>
            </a:r>
            <a:r>
              <a:rPr lang="en-US" dirty="0">
                <a:solidFill>
                  <a:schemeClr val="tx1"/>
                </a:solidFill>
                <a:latin typeface="Arial" pitchFamily="34" charset="0"/>
                <a:cs typeface="Arial" pitchFamily="34" charset="0"/>
              </a:rPr>
              <a:t>disinfection</a:t>
            </a:r>
          </a:p>
          <a:p>
            <a:pPr>
              <a:buFont typeface="Arial" panose="020B0604020202020204" pitchFamily="34" charset="0"/>
              <a:buChar char="•"/>
            </a:pPr>
            <a:r>
              <a:rPr lang="en-US" dirty="0">
                <a:solidFill>
                  <a:schemeClr val="tx1"/>
                </a:solidFill>
                <a:latin typeface="Arial" pitchFamily="34" charset="0"/>
                <a:cs typeface="Arial" pitchFamily="34" charset="0"/>
              </a:rPr>
              <a:t>Advanced oxidation</a:t>
            </a:r>
          </a:p>
          <a:p>
            <a:pPr>
              <a:buFont typeface="Arial" panose="020B0604020202020204" pitchFamily="34" charset="0"/>
              <a:buChar char="•"/>
            </a:pPr>
            <a:r>
              <a:rPr lang="en-US" dirty="0">
                <a:solidFill>
                  <a:schemeClr val="tx1"/>
                </a:solidFill>
                <a:latin typeface="Arial" pitchFamily="34" charset="0"/>
                <a:cs typeface="Arial" pitchFamily="34" charset="0"/>
              </a:rPr>
              <a:t>pH </a:t>
            </a:r>
            <a:r>
              <a:rPr lang="en-US" dirty="0" smtClean="0">
                <a:solidFill>
                  <a:schemeClr val="tx1"/>
                </a:solidFill>
                <a:latin typeface="Arial" pitchFamily="34" charset="0"/>
                <a:cs typeface="Arial" pitchFamily="34" charset="0"/>
              </a:rPr>
              <a:t>adjustment</a:t>
            </a:r>
            <a:endParaRPr lang="en-CA" dirty="0"/>
          </a:p>
        </p:txBody>
      </p:sp>
    </p:spTree>
    <p:extLst>
      <p:ext uri="{BB962C8B-B14F-4D97-AF65-F5344CB8AC3E}">
        <p14:creationId xmlns:p14="http://schemas.microsoft.com/office/powerpoint/2010/main" xmlns="" val="2994680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b="1" dirty="0" smtClean="0">
                <a:latin typeface="Arial" panose="020B0604020202020204" pitchFamily="34" charset="0"/>
                <a:cs typeface="Arial" panose="020B0604020202020204" pitchFamily="34" charset="0"/>
              </a:rPr>
              <a:t>Types of Pilot Testing/Bench  scale testing</a:t>
            </a:r>
            <a:endParaRPr lang="en-CA" sz="3600" b="1"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0" y="1295400"/>
            <a:ext cx="4038600" cy="4525963"/>
          </a:xfrm>
        </p:spPr>
        <p:txBody>
          <a:bodyPr/>
          <a:lstStyle/>
          <a:p>
            <a:r>
              <a:rPr lang="en-CA" dirty="0" smtClean="0">
                <a:solidFill>
                  <a:schemeClr val="tx1"/>
                </a:solidFill>
                <a:latin typeface="Arial" panose="020B0604020202020204" pitchFamily="34" charset="0"/>
                <a:cs typeface="Arial" panose="020B0604020202020204" pitchFamily="34" charset="0"/>
              </a:rPr>
              <a:t>Offsite</a:t>
            </a:r>
          </a:p>
          <a:p>
            <a:pPr lvl="1"/>
            <a:r>
              <a:rPr lang="en-CA" dirty="0" smtClean="0">
                <a:latin typeface="Arial" panose="020B0604020202020204" pitchFamily="34" charset="0"/>
                <a:cs typeface="Arial" panose="020B0604020202020204" pitchFamily="34" charset="0"/>
              </a:rPr>
              <a:t>Raw water is transported to the Walkerton Clean Water Centre for testing</a:t>
            </a:r>
          </a:p>
        </p:txBody>
      </p:sp>
      <p:sp>
        <p:nvSpPr>
          <p:cNvPr id="5" name="Slide Number Placeholder 4"/>
          <p:cNvSpPr>
            <a:spLocks noGrp="1"/>
          </p:cNvSpPr>
          <p:nvPr>
            <p:ph type="sldNum" sz="quarter" idx="10"/>
          </p:nvPr>
        </p:nvSpPr>
        <p:spPr/>
        <p:txBody>
          <a:bodyPr/>
          <a:lstStyle/>
          <a:p>
            <a:pPr>
              <a:defRPr/>
            </a:pPr>
            <a:fld id="{331078EA-C98B-427E-A7A3-F8B1ED068249}" type="slidenum">
              <a:rPr lang="en-US" smtClean="0"/>
              <a:pPr>
                <a:defRPr/>
              </a:pPr>
              <a:t>4</a:t>
            </a:fld>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67200" y="1498600"/>
            <a:ext cx="4800600" cy="32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73401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b="1" dirty="0" smtClean="0">
                <a:latin typeface="Arial" panose="020B0604020202020204" pitchFamily="34" charset="0"/>
                <a:cs typeface="Arial" panose="020B0604020202020204" pitchFamily="34" charset="0"/>
              </a:rPr>
              <a:t>Types of Pilot Testing/Bench  scale testing</a:t>
            </a:r>
            <a:endParaRPr lang="en-CA" sz="3600"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76200" y="1447800"/>
            <a:ext cx="4038600" cy="4525963"/>
          </a:xfrm>
        </p:spPr>
        <p:txBody>
          <a:bodyPr/>
          <a:lstStyle/>
          <a:p>
            <a:r>
              <a:rPr lang="en-CA" dirty="0" smtClean="0">
                <a:solidFill>
                  <a:schemeClr val="tx1"/>
                </a:solidFill>
                <a:latin typeface="Arial" panose="020B0604020202020204" pitchFamily="34" charset="0"/>
                <a:cs typeface="Arial" panose="020B0604020202020204" pitchFamily="34" charset="0"/>
              </a:rPr>
              <a:t>Onsite</a:t>
            </a:r>
          </a:p>
          <a:p>
            <a:pPr lvl="1"/>
            <a:r>
              <a:rPr lang="en-CA" dirty="0" smtClean="0">
                <a:latin typeface="Arial" panose="020B0604020202020204" pitchFamily="34" charset="0"/>
                <a:cs typeface="Arial" panose="020B0604020202020204" pitchFamily="34" charset="0"/>
              </a:rPr>
              <a:t>The pilot testing is conducted at your location</a:t>
            </a:r>
          </a:p>
          <a:p>
            <a:pPr lvl="1"/>
            <a:r>
              <a:rPr lang="en-CA" dirty="0" smtClean="0">
                <a:latin typeface="Arial" panose="020B0604020202020204" pitchFamily="34" charset="0"/>
                <a:cs typeface="Arial" panose="020B0604020202020204" pitchFamily="34" charset="0"/>
              </a:rPr>
              <a:t>At the water treatment plant</a:t>
            </a:r>
            <a:endParaRPr lang="en-CA"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lstStyle/>
          <a:p>
            <a:pPr>
              <a:defRPr/>
            </a:pPr>
            <a:fld id="{331078EA-C98B-427E-A7A3-F8B1ED068249}" type="slidenum">
              <a:rPr lang="en-US" smtClean="0"/>
              <a:pPr>
                <a:defRPr/>
              </a:pPr>
              <a:t>5</a:t>
            </a:fld>
            <a:endParaRPr lang="en-US"/>
          </a:p>
        </p:txBody>
      </p:sp>
      <p:pic>
        <p:nvPicPr>
          <p:cNvPr id="7" name="Picture 2" descr="C:\Users\dborikar\AppData\Local\Microsoft\Windows\INetCache\Content.Outlook\30G6NXKR\IMG_4458_edited (3).jpg"/>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14800" y="1839392"/>
            <a:ext cx="4876800" cy="30252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46516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600200"/>
            <a:ext cx="7732381" cy="4495800"/>
          </a:xfrm>
        </p:spPr>
        <p:txBody>
          <a:bodyPr/>
          <a:lstStyle/>
          <a:p>
            <a:r>
              <a:rPr lang="en-US" sz="2800" dirty="0" smtClean="0">
                <a:solidFill>
                  <a:schemeClr val="tx1"/>
                </a:solidFill>
                <a:latin typeface="Arial" pitchFamily="34" charset="0"/>
                <a:cs typeface="Arial" pitchFamily="34" charset="0"/>
              </a:rPr>
              <a:t>Contact the Walkerton Clean Water Centre</a:t>
            </a:r>
            <a:endParaRPr lang="en-US" sz="2800" dirty="0">
              <a:solidFill>
                <a:schemeClr val="tx1"/>
              </a:solidFill>
              <a:latin typeface="Arial" pitchFamily="34" charset="0"/>
              <a:cs typeface="Arial" pitchFamily="34" charset="0"/>
            </a:endParaRPr>
          </a:p>
          <a:p>
            <a:r>
              <a:rPr lang="en-US" sz="2800" dirty="0" smtClean="0">
                <a:solidFill>
                  <a:schemeClr val="tx1"/>
                </a:solidFill>
                <a:latin typeface="Arial" pitchFamily="34" charset="0"/>
                <a:cs typeface="Arial" pitchFamily="34" charset="0"/>
              </a:rPr>
              <a:t>Site visit to collect information</a:t>
            </a:r>
          </a:p>
          <a:p>
            <a:r>
              <a:rPr lang="en-US" sz="2800" dirty="0" smtClean="0">
                <a:solidFill>
                  <a:schemeClr val="tx1"/>
                </a:solidFill>
                <a:latin typeface="Arial" pitchFamily="34" charset="0"/>
                <a:cs typeface="Arial" pitchFamily="34" charset="0"/>
              </a:rPr>
              <a:t>Proposal</a:t>
            </a:r>
            <a:endParaRPr lang="en-US" sz="2800" dirty="0">
              <a:solidFill>
                <a:schemeClr val="tx1"/>
              </a:solidFill>
              <a:latin typeface="Arial" pitchFamily="34" charset="0"/>
              <a:cs typeface="Arial" pitchFamily="34" charset="0"/>
            </a:endParaRPr>
          </a:p>
          <a:p>
            <a:pPr lvl="1">
              <a:buFont typeface="Arial" panose="020B0604020202020204" pitchFamily="34" charset="0"/>
              <a:buChar char="•"/>
            </a:pPr>
            <a:r>
              <a:rPr lang="en-US" dirty="0" smtClean="0">
                <a:solidFill>
                  <a:schemeClr val="tx1"/>
                </a:solidFill>
                <a:latin typeface="Arial" pitchFamily="34" charset="0"/>
                <a:cs typeface="Arial" pitchFamily="34" charset="0"/>
              </a:rPr>
              <a:t>Testing plan is created</a:t>
            </a:r>
          </a:p>
          <a:p>
            <a:pPr lvl="1">
              <a:buFont typeface="Arial" panose="020B0604020202020204" pitchFamily="34" charset="0"/>
              <a:buChar char="•"/>
            </a:pPr>
            <a:r>
              <a:rPr lang="en-US" dirty="0" smtClean="0">
                <a:solidFill>
                  <a:schemeClr val="tx1"/>
                </a:solidFill>
                <a:latin typeface="Arial" pitchFamily="34" charset="0"/>
                <a:cs typeface="Arial" pitchFamily="34" charset="0"/>
              </a:rPr>
              <a:t>Acceptance of the proposal by the client</a:t>
            </a:r>
          </a:p>
          <a:p>
            <a:r>
              <a:rPr lang="en-US" sz="2800" dirty="0" smtClean="0">
                <a:solidFill>
                  <a:schemeClr val="tx1"/>
                </a:solidFill>
                <a:latin typeface="Arial" pitchFamily="34" charset="0"/>
                <a:cs typeface="Arial" pitchFamily="34" charset="0"/>
              </a:rPr>
              <a:t>Conduct pilot testing as per proposal</a:t>
            </a:r>
          </a:p>
          <a:p>
            <a:r>
              <a:rPr lang="en-US" sz="2800" dirty="0" smtClean="0">
                <a:solidFill>
                  <a:schemeClr val="tx1"/>
                </a:solidFill>
                <a:latin typeface="Arial" pitchFamily="34" charset="0"/>
                <a:cs typeface="Arial" pitchFamily="34" charset="0"/>
              </a:rPr>
              <a:t>Report (Method and Results)</a:t>
            </a:r>
          </a:p>
          <a:p>
            <a:pPr marL="0" indent="0">
              <a:buNone/>
            </a:pPr>
            <a:endParaRPr lang="en-US" sz="2400" dirty="0" smtClean="0">
              <a:solidFill>
                <a:schemeClr val="tx1"/>
              </a:solidFill>
              <a:latin typeface="Arial" pitchFamily="34" charset="0"/>
              <a:cs typeface="Arial" pitchFamily="34" charset="0"/>
            </a:endParaRPr>
          </a:p>
          <a:p>
            <a:pPr marL="0" indent="0">
              <a:buNone/>
            </a:pPr>
            <a:r>
              <a:rPr lang="en-US" sz="2400" dirty="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   </a:t>
            </a:r>
          </a:p>
          <a:p>
            <a:pPr marL="0" indent="0">
              <a:buNone/>
            </a:pPr>
            <a:endParaRPr lang="en-CA" dirty="0">
              <a:latin typeface="Arial" pitchFamily="34" charset="0"/>
              <a:cs typeface="Arial" pitchFamily="34" charset="0"/>
            </a:endParaRPr>
          </a:p>
          <a:p>
            <a:endParaRPr lang="en-CA" dirty="0"/>
          </a:p>
        </p:txBody>
      </p:sp>
      <p:sp>
        <p:nvSpPr>
          <p:cNvPr id="3" name="Title 2"/>
          <p:cNvSpPr>
            <a:spLocks noGrp="1"/>
          </p:cNvSpPr>
          <p:nvPr>
            <p:ph type="title"/>
          </p:nvPr>
        </p:nvSpPr>
        <p:spPr>
          <a:xfrm>
            <a:off x="457200" y="228600"/>
            <a:ext cx="8229600" cy="1143000"/>
          </a:xfrm>
        </p:spPr>
        <p:txBody>
          <a:bodyPr>
            <a:normAutofit/>
          </a:bodyPr>
          <a:lstStyle/>
          <a:p>
            <a:r>
              <a:rPr lang="en-US" sz="3600" b="1" dirty="0" smtClean="0">
                <a:latin typeface="Arial" pitchFamily="34" charset="0"/>
                <a:cs typeface="Arial" pitchFamily="34" charset="0"/>
              </a:rPr>
              <a:t>How to initiate pilot testing?</a:t>
            </a:r>
            <a:endParaRPr lang="en-CA" sz="3600" dirty="0"/>
          </a:p>
        </p:txBody>
      </p:sp>
    </p:spTree>
    <p:extLst>
      <p:ext uri="{BB962C8B-B14F-4D97-AF65-F5344CB8AC3E}">
        <p14:creationId xmlns:p14="http://schemas.microsoft.com/office/powerpoint/2010/main" xmlns="" val="1874571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752600"/>
          </a:xfrm>
        </p:spPr>
        <p:txBody>
          <a:bodyPr/>
          <a:lstStyle/>
          <a:p>
            <a:pPr marL="0" indent="0"/>
            <a:r>
              <a:rPr lang="en-US" altLang="en-US" sz="3600" b="1" dirty="0">
                <a:solidFill>
                  <a:schemeClr val="tx1"/>
                </a:solidFill>
                <a:latin typeface="Arial" charset="0"/>
                <a:cs typeface="Arial" charset="0"/>
              </a:rPr>
              <a:t>Case </a:t>
            </a:r>
            <a:r>
              <a:rPr lang="en-US" altLang="en-US" sz="3600" b="1" dirty="0" smtClean="0">
                <a:solidFill>
                  <a:schemeClr val="tx1"/>
                </a:solidFill>
                <a:latin typeface="Arial" charset="0"/>
                <a:cs typeface="Arial" charset="0"/>
              </a:rPr>
              <a:t>Study</a:t>
            </a:r>
            <a:br>
              <a:rPr lang="en-US" altLang="en-US" sz="3600" b="1" dirty="0" smtClean="0">
                <a:solidFill>
                  <a:schemeClr val="tx1"/>
                </a:solidFill>
                <a:latin typeface="Arial" charset="0"/>
                <a:cs typeface="Arial" charset="0"/>
              </a:rPr>
            </a:br>
            <a:r>
              <a:rPr lang="en-US" altLang="en-US" sz="3600" b="1" dirty="0">
                <a:solidFill>
                  <a:schemeClr val="tx1"/>
                </a:solidFill>
                <a:latin typeface="Arial" charset="0"/>
                <a:cs typeface="Arial" charset="0"/>
              </a:rPr>
              <a:t/>
            </a:r>
            <a:br>
              <a:rPr lang="en-US" altLang="en-US" sz="3600" b="1" dirty="0">
                <a:solidFill>
                  <a:schemeClr val="tx1"/>
                </a:solidFill>
                <a:latin typeface="Arial" charset="0"/>
                <a:cs typeface="Arial" charset="0"/>
              </a:rPr>
            </a:br>
            <a:r>
              <a:rPr lang="en-US" altLang="en-US" sz="3600" b="1" dirty="0" smtClean="0">
                <a:solidFill>
                  <a:schemeClr val="tx1"/>
                </a:solidFill>
                <a:latin typeface="Arial" charset="0"/>
                <a:cs typeface="Arial" charset="0"/>
              </a:rPr>
              <a:t/>
            </a:r>
            <a:br>
              <a:rPr lang="en-US" altLang="en-US" sz="3600" b="1" dirty="0" smtClean="0">
                <a:solidFill>
                  <a:schemeClr val="tx1"/>
                </a:solidFill>
                <a:latin typeface="Arial" charset="0"/>
                <a:cs typeface="Arial" charset="0"/>
              </a:rPr>
            </a:br>
            <a:r>
              <a:rPr lang="en-US" altLang="en-US" sz="3600" dirty="0" smtClean="0">
                <a:solidFill>
                  <a:schemeClr val="tx1"/>
                </a:solidFill>
                <a:latin typeface="Arial" charset="0"/>
                <a:cs typeface="Arial" charset="0"/>
              </a:rPr>
              <a:t>U</a:t>
            </a:r>
            <a:r>
              <a:rPr lang="en-US" sz="3600" dirty="0" smtClean="0">
                <a:solidFill>
                  <a:schemeClr val="tx1"/>
                </a:solidFill>
                <a:latin typeface="Arial" panose="020B0604020202020204" pitchFamily="34" charset="0"/>
                <a:cs typeface="Arial" panose="020B0604020202020204" pitchFamily="34" charset="0"/>
              </a:rPr>
              <a:t>sing </a:t>
            </a:r>
            <a:r>
              <a:rPr lang="en-US" sz="3600" dirty="0">
                <a:solidFill>
                  <a:schemeClr val="tx1"/>
                </a:solidFill>
                <a:latin typeface="Arial" panose="020B0604020202020204" pitchFamily="34" charset="0"/>
                <a:cs typeface="Arial" panose="020B0604020202020204" pitchFamily="34" charset="0"/>
              </a:rPr>
              <a:t>fixed bed ion-exchange </a:t>
            </a:r>
            <a:r>
              <a:rPr lang="en-US" sz="3600" dirty="0" smtClean="0">
                <a:solidFill>
                  <a:schemeClr val="tx1"/>
                </a:solidFill>
                <a:latin typeface="Arial" panose="020B0604020202020204" pitchFamily="34" charset="0"/>
                <a:cs typeface="Arial" panose="020B0604020202020204" pitchFamily="34" charset="0"/>
              </a:rPr>
              <a:t>treatment to </a:t>
            </a:r>
            <a:r>
              <a:rPr lang="en-US" sz="3600" dirty="0">
                <a:solidFill>
                  <a:schemeClr val="tx1"/>
                </a:solidFill>
                <a:latin typeface="Arial" panose="020B0604020202020204" pitchFamily="34" charset="0"/>
                <a:cs typeface="Arial" panose="020B0604020202020204" pitchFamily="34" charset="0"/>
              </a:rPr>
              <a:t>enhance the reduction of organics</a:t>
            </a:r>
            <a:r>
              <a:rPr lang="en-US" altLang="en-US" sz="2400" dirty="0">
                <a:solidFill>
                  <a:schemeClr val="tx1"/>
                </a:solidFill>
                <a:latin typeface="Arial" charset="0"/>
                <a:cs typeface="Arial" charset="0"/>
              </a:rPr>
              <a:t/>
            </a:r>
            <a:br>
              <a:rPr lang="en-US" altLang="en-US" sz="2400" dirty="0">
                <a:solidFill>
                  <a:schemeClr val="tx1"/>
                </a:solidFill>
                <a:latin typeface="Arial" charset="0"/>
                <a:cs typeface="Arial" charset="0"/>
              </a:rPr>
            </a:br>
            <a:endParaRPr lang="en-CA" dirty="0"/>
          </a:p>
        </p:txBody>
      </p:sp>
    </p:spTree>
    <p:extLst>
      <p:ext uri="{BB962C8B-B14F-4D97-AF65-F5344CB8AC3E}">
        <p14:creationId xmlns:p14="http://schemas.microsoft.com/office/powerpoint/2010/main" xmlns="" val="167823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600200" y="76200"/>
            <a:ext cx="5943600" cy="1143000"/>
          </a:xfrm>
        </p:spPr>
        <p:txBody>
          <a:bodyPr/>
          <a:lstStyle/>
          <a:p>
            <a:pPr eaLnBrk="1" hangingPunct="1"/>
            <a:r>
              <a:rPr lang="en-US" altLang="en-US" sz="3600" b="1" dirty="0" smtClean="0">
                <a:solidFill>
                  <a:schemeClr val="tx1"/>
                </a:solidFill>
                <a:latin typeface="Arial" charset="0"/>
                <a:cs typeface="Arial" charset="0"/>
              </a:rPr>
              <a:t>Introduction</a:t>
            </a:r>
            <a:endParaRPr lang="en-US" altLang="en-US" sz="3600" dirty="0" smtClean="0">
              <a:solidFill>
                <a:schemeClr val="tx1"/>
              </a:solidFill>
            </a:endParaRPr>
          </a:p>
        </p:txBody>
      </p:sp>
      <p:sp>
        <p:nvSpPr>
          <p:cNvPr id="15363" name="Rectangle 3"/>
          <p:cNvSpPr>
            <a:spLocks noGrp="1" noChangeArrowheads="1"/>
          </p:cNvSpPr>
          <p:nvPr>
            <p:ph type="body" idx="1"/>
          </p:nvPr>
        </p:nvSpPr>
        <p:spPr>
          <a:xfrm>
            <a:off x="304800" y="1100137"/>
            <a:ext cx="8763000" cy="4843463"/>
          </a:xfrm>
        </p:spPr>
        <p:txBody>
          <a:bodyPr/>
          <a:lstStyle/>
          <a:p>
            <a:pPr>
              <a:defRPr/>
            </a:pPr>
            <a:r>
              <a:rPr lang="en-US" sz="2400" dirty="0">
                <a:solidFill>
                  <a:schemeClr val="tx1"/>
                </a:solidFill>
                <a:latin typeface="Arial" panose="020B0604020202020204" pitchFamily="34" charset="0"/>
                <a:cs typeface="Arial" panose="020B0604020202020204" pitchFamily="34" charset="0"/>
              </a:rPr>
              <a:t>A</a:t>
            </a:r>
            <a:r>
              <a:rPr lang="en-US" sz="2400" dirty="0" smtClean="0">
                <a:solidFill>
                  <a:schemeClr val="tx1"/>
                </a:solidFill>
                <a:latin typeface="Arial" panose="020B0604020202020204" pitchFamily="34" charset="0"/>
                <a:cs typeface="Arial" panose="020B0604020202020204" pitchFamily="34" charset="0"/>
              </a:rPr>
              <a:t> small drinking water system serving a population of  </a:t>
            </a:r>
          </a:p>
          <a:p>
            <a:pPr marL="0" indent="0">
              <a:buNone/>
              <a:defRPr/>
            </a:pP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&gt; </a:t>
            </a:r>
            <a:r>
              <a:rPr lang="en-US" sz="2400" dirty="0">
                <a:solidFill>
                  <a:schemeClr val="tx1"/>
                </a:solidFill>
                <a:latin typeface="Arial" panose="020B0604020202020204" pitchFamily="34" charset="0"/>
                <a:cs typeface="Arial" panose="020B0604020202020204" pitchFamily="34" charset="0"/>
              </a:rPr>
              <a:t>5</a:t>
            </a:r>
            <a:r>
              <a:rPr lang="en-US" sz="2400" dirty="0" smtClean="0">
                <a:solidFill>
                  <a:schemeClr val="tx1"/>
                </a:solidFill>
                <a:latin typeface="Arial" panose="020B0604020202020204" pitchFamily="34" charset="0"/>
                <a:cs typeface="Arial" panose="020B0604020202020204" pitchFamily="34" charset="0"/>
              </a:rPr>
              <a:t>,000 in Northern Ontario</a:t>
            </a:r>
            <a:endParaRPr lang="en-US" sz="2400" dirty="0">
              <a:solidFill>
                <a:schemeClr val="tx1"/>
              </a:solidFill>
              <a:latin typeface="Arial" panose="020B0604020202020204" pitchFamily="34" charset="0"/>
              <a:cs typeface="Arial" panose="020B0604020202020204" pitchFamily="34" charset="0"/>
            </a:endParaRPr>
          </a:p>
          <a:p>
            <a:pPr>
              <a:defRPr/>
            </a:pPr>
            <a:r>
              <a:rPr lang="en-US" sz="2400" dirty="0" smtClean="0">
                <a:solidFill>
                  <a:schemeClr val="tx1"/>
                </a:solidFill>
                <a:latin typeface="Arial" panose="020B0604020202020204" pitchFamily="34" charset="0"/>
                <a:cs typeface="Arial" panose="020B0604020202020204" pitchFamily="34" charset="0"/>
              </a:rPr>
              <a:t>Source water – river</a:t>
            </a:r>
          </a:p>
          <a:p>
            <a:pPr>
              <a:defRPr/>
            </a:pPr>
            <a:r>
              <a:rPr lang="en-US" sz="2400" dirty="0" smtClean="0">
                <a:solidFill>
                  <a:schemeClr val="tx1"/>
                </a:solidFill>
                <a:latin typeface="Arial" panose="020B0604020202020204" pitchFamily="34" charset="0"/>
                <a:cs typeface="Arial" panose="020B0604020202020204" pitchFamily="34" charset="0"/>
              </a:rPr>
              <a:t>Water treatment </a:t>
            </a:r>
            <a:r>
              <a:rPr lang="en-US" sz="2400" dirty="0">
                <a:solidFill>
                  <a:schemeClr val="tx1"/>
                </a:solidFill>
                <a:latin typeface="Arial" panose="020B0604020202020204" pitchFamily="34" charset="0"/>
                <a:cs typeface="Arial" panose="020B0604020202020204" pitchFamily="34" charset="0"/>
              </a:rPr>
              <a:t>p</a:t>
            </a:r>
            <a:r>
              <a:rPr lang="en-US" sz="2400" dirty="0" smtClean="0">
                <a:solidFill>
                  <a:schemeClr val="tx1"/>
                </a:solidFill>
                <a:latin typeface="Arial" panose="020B0604020202020204" pitchFamily="34" charset="0"/>
                <a:cs typeface="Arial" panose="020B0604020202020204" pitchFamily="34" charset="0"/>
              </a:rPr>
              <a:t>lant (WTP) – Flow rate &gt;10,000 m</a:t>
            </a:r>
            <a:r>
              <a:rPr lang="en-US" sz="2400" baseline="30000" dirty="0" smtClean="0">
                <a:solidFill>
                  <a:schemeClr val="tx1"/>
                </a:solidFill>
                <a:latin typeface="Arial" panose="020B0604020202020204" pitchFamily="34" charset="0"/>
                <a:cs typeface="Arial" panose="020B0604020202020204" pitchFamily="34" charset="0"/>
              </a:rPr>
              <a:t>3</a:t>
            </a:r>
            <a:r>
              <a:rPr lang="en-US" sz="2400" dirty="0" smtClean="0">
                <a:solidFill>
                  <a:schemeClr val="tx1"/>
                </a:solidFill>
                <a:latin typeface="Arial" panose="020B0604020202020204" pitchFamily="34" charset="0"/>
                <a:cs typeface="Arial" panose="020B0604020202020204" pitchFamily="34" charset="0"/>
              </a:rPr>
              <a:t>/day</a:t>
            </a:r>
          </a:p>
          <a:p>
            <a:pPr>
              <a:defRPr/>
            </a:pPr>
            <a:r>
              <a:rPr lang="en-US" sz="2400" dirty="0">
                <a:solidFill>
                  <a:schemeClr val="tx1"/>
                </a:solidFill>
                <a:latin typeface="Arial" panose="020B0604020202020204" pitchFamily="34" charset="0"/>
                <a:cs typeface="Arial" panose="020B0604020202020204" pitchFamily="34" charset="0"/>
              </a:rPr>
              <a:t>Current WTP</a:t>
            </a:r>
            <a:endParaRPr lang="en-US" sz="2400" dirty="0" smtClean="0">
              <a:solidFill>
                <a:schemeClr val="tx1"/>
              </a:solidFill>
              <a:latin typeface="Arial" panose="020B0604020202020204" pitchFamily="34" charset="0"/>
              <a:cs typeface="Arial" panose="020B0604020202020204" pitchFamily="34" charset="0"/>
            </a:endParaRPr>
          </a:p>
          <a:p>
            <a:pPr marL="0" indent="0">
              <a:buFontTx/>
              <a:buNone/>
              <a:defRPr/>
            </a:pP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 Conventional treatment (alum</a:t>
            </a:r>
            <a:r>
              <a:rPr lang="en-US" sz="2400" dirty="0">
                <a:solidFill>
                  <a:schemeClr val="tx1"/>
                </a:solidFill>
                <a:latin typeface="Arial" panose="020B0604020202020204" pitchFamily="34" charset="0"/>
                <a:cs typeface="Arial" panose="020B0604020202020204" pitchFamily="34" charset="0"/>
              </a:rPr>
              <a:t>) </a:t>
            </a:r>
            <a:endParaRPr lang="en-US" sz="2400" dirty="0" smtClean="0">
              <a:solidFill>
                <a:schemeClr val="tx1"/>
              </a:solidFill>
              <a:latin typeface="Arial" panose="020B0604020202020204" pitchFamily="34" charset="0"/>
              <a:cs typeface="Arial" panose="020B0604020202020204" pitchFamily="34" charset="0"/>
            </a:endParaRPr>
          </a:p>
          <a:p>
            <a:pPr marL="0" indent="0">
              <a:buFontTx/>
              <a:buNone/>
              <a:defRPr/>
            </a:pP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 Hydraulic </a:t>
            </a:r>
            <a:r>
              <a:rPr lang="en-US" sz="2400" dirty="0">
                <a:solidFill>
                  <a:schemeClr val="tx1"/>
                </a:solidFill>
                <a:latin typeface="Arial" panose="020B0604020202020204" pitchFamily="34" charset="0"/>
                <a:cs typeface="Arial" panose="020B0604020202020204" pitchFamily="34" charset="0"/>
              </a:rPr>
              <a:t>flocculation </a:t>
            </a:r>
            <a:r>
              <a:rPr lang="en-US" sz="2400" dirty="0" smtClean="0">
                <a:solidFill>
                  <a:schemeClr val="tx1"/>
                </a:solidFill>
                <a:latin typeface="Arial" panose="020B0604020202020204" pitchFamily="34" charset="0"/>
                <a:cs typeface="Arial" panose="020B0604020202020204" pitchFamily="34" charset="0"/>
              </a:rPr>
              <a:t>tanks</a:t>
            </a:r>
          </a:p>
          <a:p>
            <a:pPr marL="0" indent="0">
              <a:buFontTx/>
              <a:buNone/>
              <a:defRPr/>
            </a:pP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 Settling </a:t>
            </a:r>
            <a:r>
              <a:rPr lang="en-US" sz="2400" dirty="0">
                <a:solidFill>
                  <a:schemeClr val="tx1"/>
                </a:solidFill>
                <a:latin typeface="Arial" panose="020B0604020202020204" pitchFamily="34" charset="0"/>
                <a:cs typeface="Arial" panose="020B0604020202020204" pitchFamily="34" charset="0"/>
              </a:rPr>
              <a:t>tanks </a:t>
            </a:r>
            <a:endParaRPr lang="en-US" sz="2400" dirty="0" smtClean="0">
              <a:solidFill>
                <a:schemeClr val="tx1"/>
              </a:solidFill>
              <a:latin typeface="Arial" panose="020B0604020202020204" pitchFamily="34" charset="0"/>
              <a:cs typeface="Arial" panose="020B0604020202020204" pitchFamily="34" charset="0"/>
            </a:endParaRPr>
          </a:p>
          <a:p>
            <a:pPr marL="0" indent="0">
              <a:buFontTx/>
              <a:buNone/>
              <a:defRPr/>
            </a:pP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 Anthracite</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(600 mm) </a:t>
            </a:r>
            <a:r>
              <a:rPr lang="en-US" sz="2400" dirty="0">
                <a:solidFill>
                  <a:schemeClr val="tx1"/>
                </a:solidFill>
                <a:latin typeface="Arial" panose="020B0604020202020204" pitchFamily="34" charset="0"/>
                <a:cs typeface="Arial" panose="020B0604020202020204" pitchFamily="34" charset="0"/>
              </a:rPr>
              <a:t>and sand </a:t>
            </a:r>
            <a:r>
              <a:rPr lang="en-US" sz="2400" dirty="0" smtClean="0">
                <a:solidFill>
                  <a:schemeClr val="tx1"/>
                </a:solidFill>
                <a:latin typeface="Arial" panose="020B0604020202020204" pitchFamily="34" charset="0"/>
                <a:cs typeface="Arial" panose="020B0604020202020204" pitchFamily="34" charset="0"/>
              </a:rPr>
              <a:t>(350 mm) filters</a:t>
            </a:r>
          </a:p>
          <a:p>
            <a:pPr marL="0" indent="0">
              <a:buFontTx/>
              <a:buNone/>
              <a:defRPr/>
            </a:pP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 Chlorine system </a:t>
            </a:r>
            <a:r>
              <a:rPr lang="en-US" sz="2400" dirty="0">
                <a:solidFill>
                  <a:schemeClr val="tx1"/>
                </a:solidFill>
                <a:latin typeface="Arial" panose="020B0604020202020204" pitchFamily="34" charset="0"/>
                <a:cs typeface="Arial" panose="020B0604020202020204" pitchFamily="34" charset="0"/>
              </a:rPr>
              <a:t>for primary disinfection </a:t>
            </a:r>
            <a:endParaRPr lang="en-US" sz="2400" dirty="0" smtClean="0">
              <a:solidFill>
                <a:schemeClr val="tx1"/>
              </a:solidFill>
              <a:latin typeface="Arial" panose="020B0604020202020204" pitchFamily="34" charset="0"/>
              <a:cs typeface="Arial" panose="020B0604020202020204" pitchFamily="34" charset="0"/>
            </a:endParaRPr>
          </a:p>
          <a:p>
            <a:pPr marL="0" indent="0">
              <a:buFontTx/>
              <a:buNone/>
              <a:defRPr/>
            </a:pPr>
            <a:r>
              <a:rPr lang="en-US" sz="2400" dirty="0" smtClean="0">
                <a:solidFill>
                  <a:schemeClr val="tx1"/>
                </a:solidFill>
                <a:latin typeface="Arial" panose="020B0604020202020204" pitchFamily="34" charset="0"/>
                <a:cs typeface="Arial" panose="020B0604020202020204" pitchFamily="34" charset="0"/>
              </a:rPr>
              <a:t>   - </a:t>
            </a:r>
            <a:r>
              <a:rPr lang="en-US" sz="2400" dirty="0" err="1" smtClean="0">
                <a:solidFill>
                  <a:schemeClr val="tx1"/>
                </a:solidFill>
                <a:latin typeface="Arial" panose="020B0604020202020204" pitchFamily="34" charset="0"/>
                <a:cs typeface="Arial" panose="020B0604020202020204" pitchFamily="34" charset="0"/>
              </a:rPr>
              <a:t>Chloramination</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system for </a:t>
            </a:r>
            <a:r>
              <a:rPr lang="en-US" sz="2400" dirty="0" smtClean="0">
                <a:solidFill>
                  <a:schemeClr val="tx1"/>
                </a:solidFill>
                <a:latin typeface="Arial" panose="020B0604020202020204" pitchFamily="34" charset="0"/>
                <a:cs typeface="Arial" panose="020B0604020202020204" pitchFamily="34" charset="0"/>
              </a:rPr>
              <a:t>secondary disinfection</a:t>
            </a:r>
          </a:p>
          <a:p>
            <a:pPr marL="0" indent="0">
              <a:buFontTx/>
              <a:buNone/>
              <a:defRPr/>
            </a:pPr>
            <a:r>
              <a:rPr lang="en-US" sz="2100" dirty="0" smtClean="0">
                <a:solidFill>
                  <a:schemeClr val="tx1"/>
                </a:solidFill>
                <a:latin typeface="Arial" panose="020B0604020202020204" pitchFamily="34" charset="0"/>
                <a:cs typeface="Arial" panose="020B0604020202020204" pitchFamily="34" charset="0"/>
              </a:rPr>
              <a:t>     </a:t>
            </a:r>
            <a:endParaRPr lang="en-US" altLang="en-US" sz="2100" dirty="0" smtClean="0">
              <a:solidFill>
                <a:schemeClr val="tx1"/>
              </a:solidFill>
              <a:latin typeface="Arial" panose="020B0604020202020204" pitchFamily="34" charset="0"/>
              <a:cs typeface="Arial" panose="020B0604020202020204" pitchFamily="34" charset="0"/>
            </a:endParaRPr>
          </a:p>
          <a:p>
            <a:pPr marL="0" indent="0">
              <a:buFontTx/>
              <a:buNone/>
              <a:defRPr/>
            </a:pPr>
            <a:endParaRPr lang="en-US" altLang="en-US" sz="2100" dirty="0" smtClean="0">
              <a:solidFill>
                <a:schemeClr val="tx1"/>
              </a:solidFill>
              <a:latin typeface="Arial" panose="020B0604020202020204" pitchFamily="34" charset="0"/>
              <a:cs typeface="Arial" panose="020B0604020202020204" pitchFamily="34" charset="0"/>
            </a:endParaRPr>
          </a:p>
          <a:p>
            <a:pPr eaLnBrk="1" hangingPunct="1">
              <a:defRPr/>
            </a:pPr>
            <a:endParaRPr lang="en-US" altLang="en-US" sz="21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304800"/>
            <a:ext cx="8458200" cy="1143000"/>
          </a:xfrm>
        </p:spPr>
        <p:txBody>
          <a:bodyPr/>
          <a:lstStyle/>
          <a:p>
            <a:pPr eaLnBrk="1" hangingPunct="1"/>
            <a:r>
              <a:rPr lang="en-US" altLang="en-US" sz="3600" b="1" dirty="0" smtClean="0">
                <a:solidFill>
                  <a:schemeClr val="tx1"/>
                </a:solidFill>
                <a:latin typeface="Arial" charset="0"/>
                <a:cs typeface="Arial" charset="0"/>
              </a:rPr>
              <a:t>Issues with high organics</a:t>
            </a:r>
            <a:endParaRPr lang="en-US" altLang="en-US" sz="3600" dirty="0" smtClean="0">
              <a:solidFill>
                <a:schemeClr val="tx1"/>
              </a:solidFill>
            </a:endParaRPr>
          </a:p>
        </p:txBody>
      </p:sp>
      <p:sp>
        <p:nvSpPr>
          <p:cNvPr id="15363" name="Rectangle 3"/>
          <p:cNvSpPr>
            <a:spLocks noGrp="1" noChangeArrowheads="1"/>
          </p:cNvSpPr>
          <p:nvPr>
            <p:ph type="body" idx="1"/>
          </p:nvPr>
        </p:nvSpPr>
        <p:spPr>
          <a:xfrm>
            <a:off x="457200" y="1600200"/>
            <a:ext cx="8229600" cy="4191000"/>
          </a:xfrm>
        </p:spPr>
        <p:txBody>
          <a:bodyPr/>
          <a:lstStyle/>
          <a:p>
            <a:pPr>
              <a:defRPr/>
            </a:pPr>
            <a:r>
              <a:rPr lang="en-US" sz="2400" dirty="0" smtClean="0">
                <a:solidFill>
                  <a:schemeClr val="tx1"/>
                </a:solidFill>
                <a:latin typeface="Arial" panose="020B0604020202020204" pitchFamily="34" charset="0"/>
                <a:cs typeface="Arial" panose="020B0604020202020204" pitchFamily="34" charset="0"/>
              </a:rPr>
              <a:t>Raw water organics (DOC) level -16.5 mg/L</a:t>
            </a:r>
          </a:p>
          <a:p>
            <a:pPr>
              <a:defRPr/>
            </a:pPr>
            <a:r>
              <a:rPr lang="en-US" sz="2400" dirty="0" smtClean="0">
                <a:solidFill>
                  <a:schemeClr val="tx1"/>
                </a:solidFill>
                <a:latin typeface="Arial" panose="020B0604020202020204" pitchFamily="34" charset="0"/>
                <a:cs typeface="Arial" panose="020B0604020202020204" pitchFamily="34" charset="0"/>
              </a:rPr>
              <a:t>The town uses enhanced coagulation process </a:t>
            </a:r>
          </a:p>
          <a:p>
            <a:pPr marL="0" indent="0">
              <a:buNone/>
              <a:defRPr/>
            </a:pP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 wet alum dose - 200 mg/L)</a:t>
            </a:r>
          </a:p>
          <a:p>
            <a:pPr>
              <a:defRPr/>
            </a:pPr>
            <a:r>
              <a:rPr lang="en-US" sz="2400" dirty="0" smtClean="0">
                <a:solidFill>
                  <a:schemeClr val="tx1"/>
                </a:solidFill>
                <a:latin typeface="Arial" panose="020B0604020202020204" pitchFamily="34" charset="0"/>
                <a:cs typeface="Arial" panose="020B0604020202020204" pitchFamily="34" charset="0"/>
              </a:rPr>
              <a:t>In spite of effective enhanced </a:t>
            </a:r>
            <a:r>
              <a:rPr lang="en-US" sz="2400" dirty="0">
                <a:solidFill>
                  <a:schemeClr val="tx1"/>
                </a:solidFill>
                <a:latin typeface="Arial" panose="020B0604020202020204" pitchFamily="34" charset="0"/>
                <a:cs typeface="Arial" panose="020B0604020202020204" pitchFamily="34" charset="0"/>
              </a:rPr>
              <a:t>coagulation processes </a:t>
            </a:r>
            <a:r>
              <a:rPr lang="en-US" sz="2400" dirty="0" smtClean="0">
                <a:solidFill>
                  <a:schemeClr val="tx1"/>
                </a:solidFill>
                <a:latin typeface="Arial" panose="020B0604020202020204" pitchFamily="34" charset="0"/>
                <a:cs typeface="Arial" panose="020B0604020202020204" pitchFamily="34" charset="0"/>
              </a:rPr>
              <a:t>which reduces </a:t>
            </a:r>
            <a:r>
              <a:rPr lang="en-US" sz="2400" dirty="0">
                <a:solidFill>
                  <a:schemeClr val="tx1"/>
                </a:solidFill>
                <a:latin typeface="Arial" panose="020B0604020202020204" pitchFamily="34" charset="0"/>
                <a:cs typeface="Arial" panose="020B0604020202020204" pitchFamily="34" charset="0"/>
              </a:rPr>
              <a:t>65% of </a:t>
            </a:r>
            <a:r>
              <a:rPr lang="en-US" sz="2400" dirty="0" smtClean="0">
                <a:solidFill>
                  <a:schemeClr val="tx1"/>
                </a:solidFill>
                <a:latin typeface="Arial" panose="020B0604020202020204" pitchFamily="34" charset="0"/>
                <a:cs typeface="Arial" panose="020B0604020202020204" pitchFamily="34" charset="0"/>
              </a:rPr>
              <a:t>organics, anthracite/sand filtered water has a DOC level of approximately </a:t>
            </a:r>
            <a:r>
              <a:rPr lang="en-US" sz="2400" dirty="0">
                <a:solidFill>
                  <a:schemeClr val="tx1"/>
                </a:solidFill>
                <a:latin typeface="Arial" panose="020B0604020202020204" pitchFamily="34" charset="0"/>
                <a:cs typeface="Arial" panose="020B0604020202020204" pitchFamily="34" charset="0"/>
              </a:rPr>
              <a:t>5.73 </a:t>
            </a:r>
            <a:r>
              <a:rPr lang="en-US" sz="2400" dirty="0" smtClean="0">
                <a:solidFill>
                  <a:schemeClr val="tx1"/>
                </a:solidFill>
                <a:latin typeface="Arial" panose="020B0604020202020204" pitchFamily="34" charset="0"/>
                <a:cs typeface="Arial" panose="020B0604020202020204" pitchFamily="34" charset="0"/>
              </a:rPr>
              <a:t>mg/L</a:t>
            </a:r>
          </a:p>
          <a:p>
            <a:pPr>
              <a:defRPr/>
            </a:pPr>
            <a:r>
              <a:rPr lang="en-US" sz="2400" dirty="0" smtClean="0">
                <a:solidFill>
                  <a:schemeClr val="tx1"/>
                </a:solidFill>
                <a:latin typeface="Arial" panose="020B0604020202020204" pitchFamily="34" charset="0"/>
                <a:cs typeface="Arial" panose="020B0604020202020204" pitchFamily="34" charset="0"/>
              </a:rPr>
              <a:t>Issues as per Technical </a:t>
            </a:r>
            <a:r>
              <a:rPr lang="en-US" sz="2400" dirty="0">
                <a:solidFill>
                  <a:schemeClr val="tx1"/>
                </a:solidFill>
                <a:latin typeface="Arial" panose="020B0604020202020204" pitchFamily="34" charset="0"/>
                <a:cs typeface="Arial" panose="020B0604020202020204" pitchFamily="34" charset="0"/>
              </a:rPr>
              <a:t>S</a:t>
            </a:r>
            <a:r>
              <a:rPr lang="en-US" sz="2400" dirty="0" smtClean="0">
                <a:solidFill>
                  <a:schemeClr val="tx1"/>
                </a:solidFill>
                <a:latin typeface="Arial" panose="020B0604020202020204" pitchFamily="34" charset="0"/>
                <a:cs typeface="Arial" panose="020B0604020202020204" pitchFamily="34" charset="0"/>
              </a:rPr>
              <a:t>upport Document for ODWSOG (MOECC, 2006).</a:t>
            </a:r>
          </a:p>
          <a:p>
            <a:pPr marL="0" indent="0">
              <a:buNone/>
              <a:defRPr/>
            </a:pP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 DOC level </a:t>
            </a:r>
            <a:r>
              <a:rPr lang="en-US" sz="2400" dirty="0">
                <a:solidFill>
                  <a:schemeClr val="tx1"/>
                </a:solidFill>
                <a:latin typeface="Arial" panose="020B0604020202020204" pitchFamily="34" charset="0"/>
                <a:cs typeface="Arial" panose="020B0604020202020204" pitchFamily="34" charset="0"/>
              </a:rPr>
              <a:t>of </a:t>
            </a:r>
            <a:r>
              <a:rPr lang="en-US" sz="2400" dirty="0" smtClean="0">
                <a:solidFill>
                  <a:schemeClr val="tx1"/>
                </a:solidFill>
                <a:latin typeface="Arial" panose="020B0604020202020204" pitchFamily="34" charset="0"/>
                <a:cs typeface="Arial" panose="020B0604020202020204" pitchFamily="34" charset="0"/>
              </a:rPr>
              <a:t>filter effluent &gt; AO - DOC : 5 </a:t>
            </a:r>
            <a:r>
              <a:rPr lang="en-US" sz="2400" dirty="0">
                <a:solidFill>
                  <a:schemeClr val="tx1"/>
                </a:solidFill>
                <a:latin typeface="Arial" panose="020B0604020202020204" pitchFamily="34" charset="0"/>
                <a:cs typeface="Arial" panose="020B0604020202020204" pitchFamily="34" charset="0"/>
              </a:rPr>
              <a:t>mg/L </a:t>
            </a:r>
            <a:endParaRPr lang="en-US" sz="2400" dirty="0" smtClean="0">
              <a:solidFill>
                <a:schemeClr val="tx1"/>
              </a:solidFill>
              <a:latin typeface="Arial" panose="020B0604020202020204" pitchFamily="34" charset="0"/>
              <a:cs typeface="Arial" panose="020B0604020202020204" pitchFamily="34" charset="0"/>
            </a:endParaRPr>
          </a:p>
          <a:p>
            <a:pPr marL="0" indent="0">
              <a:buNone/>
              <a:defRPr/>
            </a:pP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 Exceedance of THMs - MAC : 100 µg/L</a:t>
            </a:r>
            <a:endParaRPr lang="en-US" sz="2400" dirty="0">
              <a:solidFill>
                <a:schemeClr val="tx1"/>
              </a:solidFill>
              <a:latin typeface="Arial" panose="020B0604020202020204" pitchFamily="34" charset="0"/>
              <a:cs typeface="Arial" panose="020B0604020202020204" pitchFamily="34" charset="0"/>
            </a:endParaRPr>
          </a:p>
          <a:p>
            <a:pPr marL="0" indent="0">
              <a:buNone/>
              <a:defRPr/>
            </a:pPr>
            <a:endParaRPr lang="en-US" sz="2400" dirty="0" smtClean="0">
              <a:solidFill>
                <a:schemeClr val="tx1"/>
              </a:solidFill>
              <a:latin typeface="Arial" panose="020B0604020202020204" pitchFamily="34" charset="0"/>
              <a:cs typeface="Arial" panose="020B0604020202020204" pitchFamily="34" charset="0"/>
            </a:endParaRPr>
          </a:p>
          <a:p>
            <a:pPr marL="0" indent="0">
              <a:buFontTx/>
              <a:buNone/>
              <a:defRPr/>
            </a:pPr>
            <a:endParaRPr lang="en-US" sz="2400" dirty="0" smtClean="0">
              <a:solidFill>
                <a:schemeClr val="tx1"/>
              </a:solidFill>
              <a:latin typeface="Arial" panose="020B0604020202020204" pitchFamily="34" charset="0"/>
              <a:cs typeface="Arial" panose="020B0604020202020204" pitchFamily="34" charset="0"/>
            </a:endParaRPr>
          </a:p>
          <a:p>
            <a:pPr marL="0" indent="0" eaLnBrk="1" hangingPunct="1">
              <a:buNone/>
              <a:defRPr/>
            </a:pPr>
            <a:endParaRPr lang="en-US" altLang="en-US" sz="24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13116</TotalTime>
  <Words>1010</Words>
  <Application>Microsoft Office PowerPoint</Application>
  <PresentationFormat>On-screen Show (4:3)</PresentationFormat>
  <Paragraphs>194</Paragraphs>
  <Slides>26</Slides>
  <Notes>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Pilot testing services and a case study to reduce organics    Devendra Borikar, Laura Zettler, Jeff  Avedesian, Lindsay Ariss, Luc Léonard, Denis Dolbec, Michel Plourde, Souleymane Ndiongue      May 16, 2018 55th Annual Northeastern Ontario Water works Conference Sudbury, Ontario</vt:lpstr>
      <vt:lpstr> Pilot Testing Services  </vt:lpstr>
      <vt:lpstr>Some of the Technologies at the WCWC</vt:lpstr>
      <vt:lpstr>Types of Pilot Testing/Bench  scale testing</vt:lpstr>
      <vt:lpstr>Types of Pilot Testing/Bench  scale testing</vt:lpstr>
      <vt:lpstr>How to initiate pilot testing?</vt:lpstr>
      <vt:lpstr>Case Study   Using fixed bed ion-exchange treatment to enhance the reduction of organics </vt:lpstr>
      <vt:lpstr>Introduction</vt:lpstr>
      <vt:lpstr>Issues with high organics</vt:lpstr>
      <vt:lpstr>Objectives</vt:lpstr>
      <vt:lpstr>Slide 11</vt:lpstr>
      <vt:lpstr>Slide 12</vt:lpstr>
      <vt:lpstr>Raw Water Quality Characteristics</vt:lpstr>
      <vt:lpstr>Additional DOC Reduction with EBCT - 2.5 min</vt:lpstr>
      <vt:lpstr>Additional DOC Reduction with EBCT - 5.2 min</vt:lpstr>
      <vt:lpstr>Additional UV absorbance Reduction with EBCT - 2.5 min</vt:lpstr>
      <vt:lpstr>Additional UV absorbance Reduction with EBCT - 5.2 min</vt:lpstr>
      <vt:lpstr>Take away message from DOC and UV absorbance trends</vt:lpstr>
      <vt:lpstr>Additional THMs Reduction by IX process </vt:lpstr>
      <vt:lpstr>Additional HAAs Reduction by IX process </vt:lpstr>
      <vt:lpstr>Impact on water quality</vt:lpstr>
      <vt:lpstr>Operational aspect / concern of IX process </vt:lpstr>
      <vt:lpstr>Conclusions</vt:lpstr>
      <vt:lpstr>Conclusions</vt:lpstr>
      <vt:lpstr>Contact Information</vt:lpstr>
      <vt:lpstr>Many Thanks   </vt:lpstr>
    </vt:vector>
  </TitlesOfParts>
  <Company>JAN Kelley Marketing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sjeyarajah</dc:creator>
  <cp:lastModifiedBy>Angelo</cp:lastModifiedBy>
  <cp:revision>343</cp:revision>
  <cp:lastPrinted>2018-04-24T12:54:02Z</cp:lastPrinted>
  <dcterms:created xsi:type="dcterms:W3CDTF">2011-04-06T20:01:22Z</dcterms:created>
  <dcterms:modified xsi:type="dcterms:W3CDTF">2018-07-02T11:31:08Z</dcterms:modified>
</cp:coreProperties>
</file>